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4" r:id="rId4"/>
    <p:sldId id="273" r:id="rId5"/>
    <p:sldId id="288" r:id="rId6"/>
    <p:sldId id="265" r:id="rId7"/>
    <p:sldId id="261" r:id="rId8"/>
    <p:sldId id="258" r:id="rId9"/>
    <p:sldId id="259" r:id="rId10"/>
    <p:sldId id="260" r:id="rId11"/>
    <p:sldId id="262" r:id="rId12"/>
    <p:sldId id="270" r:id="rId13"/>
    <p:sldId id="279" r:id="rId14"/>
    <p:sldId id="294" r:id="rId15"/>
    <p:sldId id="280" r:id="rId16"/>
    <p:sldId id="281" r:id="rId17"/>
    <p:sldId id="282" r:id="rId18"/>
    <p:sldId id="283" r:id="rId19"/>
    <p:sldId id="284" r:id="rId20"/>
    <p:sldId id="271" r:id="rId21"/>
    <p:sldId id="289" r:id="rId22"/>
    <p:sldId id="263" r:id="rId23"/>
    <p:sldId id="266" r:id="rId24"/>
    <p:sldId id="268" r:id="rId25"/>
    <p:sldId id="295" r:id="rId26"/>
    <p:sldId id="267" r:id="rId27"/>
    <p:sldId id="286" r:id="rId28"/>
    <p:sldId id="269" r:id="rId29"/>
    <p:sldId id="278" r:id="rId30"/>
    <p:sldId id="285" r:id="rId31"/>
    <p:sldId id="290" r:id="rId32"/>
    <p:sldId id="287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404040"/>
    <a:srgbClr val="D4DD1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494" autoAdjust="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C2369-FB1E-4EF7-949B-80F4FEF674D9}" type="datetimeFigureOut">
              <a:rPr lang="ko-KR" altLang="en-US" smtClean="0"/>
              <a:t>2017-05-19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75E2D-224B-4497-8F6E-E1CD631E5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33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E2D-224B-4497-8F6E-E1CD631E557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00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57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just"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80653" y="976044"/>
            <a:ext cx="5839147" cy="58049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976044"/>
            <a:ext cx="5889660" cy="58049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40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0654" y="1070813"/>
            <a:ext cx="58169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80654" y="1972638"/>
            <a:ext cx="5816922" cy="474666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070813"/>
            <a:ext cx="58896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1972638"/>
            <a:ext cx="5889660" cy="474666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180653" y="139093"/>
            <a:ext cx="11881207" cy="765033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0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42" y="128427"/>
            <a:ext cx="3932237" cy="960634"/>
          </a:xfrm>
        </p:spPr>
        <p:txBody>
          <a:bodyPr anchor="t"/>
          <a:lstStyle>
            <a:lvl1pPr algn="just">
              <a:defRPr sz="32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1855" y="128427"/>
            <a:ext cx="7890553" cy="6611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181528"/>
            <a:ext cx="3932237" cy="5558319"/>
          </a:xfrm>
        </p:spPr>
        <p:txBody>
          <a:bodyPr/>
          <a:lstStyle>
            <a:lvl1pPr marL="0" indent="0" algn="just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5195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80653" y="139093"/>
            <a:ext cx="11881207" cy="76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80652" y="1017142"/>
            <a:ext cx="11881207" cy="5732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12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</p:sldLayoutIdLst>
  <p:txStyles>
    <p:titleStyle>
      <a:lvl1pPr algn="just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j-cs"/>
        </a:defRPr>
      </a:lvl1pPr>
    </p:titleStyle>
    <p:bodyStyle>
      <a:lvl1pPr marL="228600" indent="-228600" algn="just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685800" indent="-228600" algn="just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2pPr>
      <a:lvl3pPr marL="1143000" indent="-228600" algn="just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3pPr>
      <a:lvl4pPr marL="1600200" indent="-228600" algn="just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4pPr>
      <a:lvl5pPr marL="2057400" indent="-228600" algn="just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tm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9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microsoft.com/office/2007/relationships/hdphoto" Target="../media/hdphoto1.wdp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tmp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21973" y="2106035"/>
            <a:ext cx="6948054" cy="948892"/>
          </a:xfrm>
        </p:spPr>
        <p:txBody>
          <a:bodyPr/>
          <a:lstStyle/>
          <a:p>
            <a:r>
              <a:rPr lang="ko-KR" altLang="en-US" dirty="0" smtClean="0"/>
              <a:t>교육문화활동 </a:t>
            </a:r>
            <a:r>
              <a:rPr lang="en-US" altLang="ko-KR" dirty="0" smtClean="0"/>
              <a:t>A to Z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00800" y="4610100"/>
            <a:ext cx="4267200" cy="647700"/>
          </a:xfrm>
        </p:spPr>
        <p:txBody>
          <a:bodyPr/>
          <a:lstStyle/>
          <a:p>
            <a:r>
              <a:rPr lang="ko-KR" altLang="en-US" dirty="0" smtClean="0"/>
              <a:t>할 수 있다</a:t>
            </a:r>
            <a:r>
              <a:rPr lang="en-US" altLang="ko-KR" dirty="0" smtClean="0"/>
              <a:t> </a:t>
            </a:r>
            <a:r>
              <a:rPr lang="ko-KR" altLang="en-US" dirty="0" smtClean="0"/>
              <a:t>나도 교육문화활동을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9126"/>
            <a:ext cx="3512076" cy="4488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08547" y="2478808"/>
            <a:ext cx="934053" cy="5507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Ver.1.2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40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교육 신청서 </a:t>
            </a:r>
            <a:r>
              <a:rPr lang="ko-KR" altLang="en-US" dirty="0" err="1" smtClean="0"/>
              <a:t>작성창으로</a:t>
            </a:r>
            <a:r>
              <a:rPr lang="ko-KR" altLang="en-US" dirty="0" smtClean="0"/>
              <a:t> 이동하기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588" y="2688217"/>
            <a:ext cx="7889875" cy="1492679"/>
          </a:xfrm>
          <a:prstGeom prst="rect">
            <a:avLst/>
          </a:prstGeom>
        </p:spPr>
      </p:pic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ko-KR" dirty="0" smtClean="0"/>
              <a:t>(1) </a:t>
            </a:r>
            <a:r>
              <a:rPr lang="ko-KR" altLang="en-US" dirty="0" smtClean="0"/>
              <a:t>교육 신청서 </a:t>
            </a:r>
            <a:r>
              <a:rPr lang="ko-KR" altLang="en-US" dirty="0" err="1" smtClean="0"/>
              <a:t>작성창으로</a:t>
            </a:r>
            <a:r>
              <a:rPr lang="ko-KR" altLang="en-US" dirty="0" smtClean="0"/>
              <a:t> 이동하는 방법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교육 신청 탭을 열자마자 보이는 페이지 우측의 작고 흉한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아이콘을 누릅니다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(2) </a:t>
            </a:r>
            <a:r>
              <a:rPr lang="ko-KR" altLang="en-US" dirty="0" smtClean="0"/>
              <a:t>좌측 탭 설명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① 교육문화활동 신청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교육문화활동 비용을 사용하기 전에 결재를 올리는 곳입니다</a:t>
            </a:r>
            <a:r>
              <a:rPr lang="en-US" altLang="ko-KR" dirty="0" smtClean="0"/>
              <a:t>! </a:t>
            </a:r>
            <a:r>
              <a:rPr lang="ko-KR" altLang="en-US" dirty="0" smtClean="0"/>
              <a:t>설명서를 읽고 계시는 분들에게 필요한 페이지이지요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교육신청 탭에 들어오면 자동으로 열려 있는 탭이기도 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dirty="0" smtClean="0"/>
              <a:t>② 사내 선택 교육 신청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맞춤법 교육 등의 사내 교육을 신청하실 때 이용하는 탭입니다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dirty="0" smtClean="0"/>
              <a:t>③ 사외 교육 신청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부서 교육비로 사외 교육을 받고 싶을 때 이용하는 탭입니다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교육의 경우 </a:t>
            </a:r>
            <a:r>
              <a:rPr lang="en-US" altLang="ko-KR" dirty="0" smtClean="0"/>
              <a:t>IP</a:t>
            </a:r>
            <a:r>
              <a:rPr lang="ko-KR" altLang="en-US" dirty="0" smtClean="0"/>
              <a:t>님과 </a:t>
            </a:r>
            <a:r>
              <a:rPr lang="en-US" altLang="ko-KR" dirty="0" smtClean="0"/>
              <a:t>SP</a:t>
            </a:r>
            <a:r>
              <a:rPr lang="ko-KR" altLang="en-US" dirty="0" smtClean="0"/>
              <a:t>님의 사전 허가가 필요합니다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dirty="0" smtClean="0"/>
              <a:t>④ 개인 프로젝트 계획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작성자가 용도를 모르는 탭입니다</a:t>
            </a:r>
            <a:r>
              <a:rPr lang="en-US" altLang="ko-KR" dirty="0" smtClean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591925" y="3133725"/>
            <a:ext cx="409575" cy="400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192588" y="3238499"/>
            <a:ext cx="735012" cy="790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842510" y="3133725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smtClean="0"/>
              <a:t>2</a:t>
            </a:r>
            <a:endParaRPr lang="ko-KR" altLang="en-US" sz="1400" b="1" dirty="0"/>
          </a:p>
        </p:txBody>
      </p:sp>
      <p:sp>
        <p:nvSpPr>
          <p:cNvPr id="13" name="타원 12"/>
          <p:cNvSpPr/>
          <p:nvPr/>
        </p:nvSpPr>
        <p:spPr>
          <a:xfrm>
            <a:off x="11439529" y="2972057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1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096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교육문화활동 신청서 작성하기</a:t>
            </a:r>
            <a:endParaRPr lang="ko-KR" altLang="en-US" dirty="0"/>
          </a:p>
        </p:txBody>
      </p:sp>
      <p:pic>
        <p:nvPicPr>
          <p:cNvPr id="5" name="내용 개체 틀 4" descr="화면 캡처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8" y="1769806"/>
            <a:ext cx="7935421" cy="3065549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 smtClean="0"/>
              <a:t>(1) </a:t>
            </a:r>
            <a:r>
              <a:rPr lang="ko-KR" altLang="en-US" dirty="0" smtClean="0"/>
              <a:t>교육 비용을 사용할 것인지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 비용을 사용할 것인지 선택합니다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교육 비용 지출 가능한 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4</a:t>
            </a:r>
            <a:r>
              <a:rPr lang="ko-KR" altLang="en-US" dirty="0" smtClean="0"/>
              <a:t>회 이상의 커리큘럼이 있는 각종 수강 활동 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뜨개질 강좌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어학 강좌</a:t>
            </a:r>
            <a:r>
              <a:rPr lang="en-US" altLang="ko-KR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문화 비용 지출 가능한 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수강 활동이지만 월 </a:t>
            </a:r>
            <a:r>
              <a:rPr lang="en-US" altLang="ko-KR" dirty="0" smtClean="0"/>
              <a:t>3</a:t>
            </a:r>
            <a:r>
              <a:rPr lang="ko-KR" altLang="en-US" dirty="0" smtClean="0"/>
              <a:t>회 이하 활동하는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수강 활동이 아닐 경우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공연</a:t>
            </a:r>
            <a:r>
              <a:rPr lang="en-US" altLang="ko-KR" dirty="0" smtClean="0"/>
              <a:t>)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 smtClean="0"/>
              <a:t>(2) </a:t>
            </a:r>
            <a:r>
              <a:rPr lang="ko-KR" altLang="en-US" dirty="0" smtClean="0"/>
              <a:t>어떤 종류의 교육</a:t>
            </a:r>
            <a:r>
              <a:rPr lang="en-US" altLang="ko-KR" dirty="0" smtClean="0"/>
              <a:t>/</a:t>
            </a:r>
            <a:r>
              <a:rPr lang="ko-KR" altLang="en-US" dirty="0" smtClean="0"/>
              <a:t>문화 활동인지 선택합니다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(3) </a:t>
            </a:r>
            <a:r>
              <a:rPr lang="ko-KR" altLang="en-US" dirty="0" smtClean="0"/>
              <a:t>학습 방법을 선택합니다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 smtClean="0"/>
              <a:t>(4) </a:t>
            </a:r>
            <a:r>
              <a:rPr lang="ko-KR" altLang="en-US" dirty="0" smtClean="0"/>
              <a:t>교육문화활동 신청 결재서의 제목과 교육문화활동을 하는 목적을 적습니다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 smtClean="0"/>
              <a:t>아무렇게나 적어도 되지만 너무 </a:t>
            </a:r>
            <a:r>
              <a:rPr lang="ko-KR" altLang="en-US" dirty="0" err="1" smtClean="0"/>
              <a:t>아무렇게나여서는</a:t>
            </a:r>
            <a:r>
              <a:rPr lang="ko-KR" altLang="en-US" dirty="0" smtClean="0"/>
              <a:t> 안 됩니다</a:t>
            </a:r>
            <a:r>
              <a:rPr lang="en-US" altLang="ko-KR" dirty="0" smtClean="0"/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292599" y="2616200"/>
            <a:ext cx="7753349" cy="52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15050" y="2417618"/>
            <a:ext cx="787400" cy="17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980559" y="2417618"/>
            <a:ext cx="594424" cy="17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990208" y="2411268"/>
            <a:ext cx="4055741" cy="17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052040" y="2279650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1</a:t>
            </a:r>
            <a:endParaRPr lang="ko-KR" altLang="en-US" sz="1200" b="1" dirty="0"/>
          </a:p>
        </p:txBody>
      </p:sp>
      <p:sp>
        <p:nvSpPr>
          <p:cNvPr id="20" name="타원 19"/>
          <p:cNvSpPr/>
          <p:nvPr/>
        </p:nvSpPr>
        <p:spPr>
          <a:xfrm>
            <a:off x="6914338" y="2279650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2</a:t>
            </a:r>
            <a:endParaRPr lang="ko-KR" altLang="en-US" sz="1200" b="1" dirty="0"/>
          </a:p>
        </p:txBody>
      </p:sp>
      <p:sp>
        <p:nvSpPr>
          <p:cNvPr id="21" name="타원 20"/>
          <p:cNvSpPr/>
          <p:nvPr/>
        </p:nvSpPr>
        <p:spPr>
          <a:xfrm>
            <a:off x="7943283" y="2279650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3</a:t>
            </a:r>
            <a:endParaRPr lang="ko-KR" altLang="en-US" sz="1200" b="1" dirty="0"/>
          </a:p>
        </p:txBody>
      </p:sp>
      <p:sp>
        <p:nvSpPr>
          <p:cNvPr id="22" name="타원 21"/>
          <p:cNvSpPr/>
          <p:nvPr/>
        </p:nvSpPr>
        <p:spPr>
          <a:xfrm>
            <a:off x="4223666" y="2517775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998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교육문화활동 신청서 작성하기</a:t>
            </a:r>
            <a:endParaRPr lang="ko-KR" altLang="en-US" dirty="0"/>
          </a:p>
        </p:txBody>
      </p:sp>
      <p:pic>
        <p:nvPicPr>
          <p:cNvPr id="5" name="내용 개체 틀 4" descr="화면 캡처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8" y="1769806"/>
            <a:ext cx="7935421" cy="3065549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181528"/>
            <a:ext cx="3932237" cy="2578397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(5) </a:t>
            </a:r>
            <a:r>
              <a:rPr lang="ko-KR" altLang="en-US" dirty="0" smtClean="0"/>
              <a:t>교육 기간을 선택합니다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달력 버튼을 클릭하면 날짜를 선택할 수 있는 창이 뜹니다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※ </a:t>
            </a:r>
            <a:r>
              <a:rPr lang="ko-KR" altLang="en-US" dirty="0" smtClean="0"/>
              <a:t>그런데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창이 뜨지 않는 경우가 종종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이럴 때 창을 띄우는 방법을 알고 싶으시면 다음 슬라이드들을 참고해 주세요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※ </a:t>
            </a:r>
            <a:r>
              <a:rPr lang="ko-KR" altLang="en-US" dirty="0" smtClean="0"/>
              <a:t>문제 없이 날짜를 선택할 수 있다면 아래의 버튼을 눌러 주세요</a:t>
            </a:r>
            <a:r>
              <a:rPr lang="en-US" altLang="ko-KR" dirty="0" smtClean="0"/>
              <a:t>!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432300" y="3130550"/>
            <a:ext cx="368300" cy="120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235450" y="3068512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5</a:t>
            </a:r>
            <a:endParaRPr lang="ko-KR" altLang="en-US" sz="1200" b="1" dirty="0"/>
          </a:p>
        </p:txBody>
      </p:sp>
      <p:sp>
        <p:nvSpPr>
          <p:cNvPr id="3" name="직사각형 2"/>
          <p:cNvSpPr/>
          <p:nvPr/>
        </p:nvSpPr>
        <p:spPr>
          <a:xfrm>
            <a:off x="5297365" y="3100262"/>
            <a:ext cx="198560" cy="1974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914902" y="3100262"/>
            <a:ext cx="198560" cy="1974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8" name="그림 4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7" y="4177556"/>
            <a:ext cx="2530059" cy="896190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17" y="3313238"/>
            <a:ext cx="1543265" cy="201958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892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형 설명선 8"/>
          <p:cNvSpPr/>
          <p:nvPr/>
        </p:nvSpPr>
        <p:spPr>
          <a:xfrm>
            <a:off x="7239000" y="85455"/>
            <a:ext cx="4743450" cy="2960985"/>
          </a:xfrm>
          <a:prstGeom prst="wedgeEllipseCallout">
            <a:avLst>
              <a:gd name="adj1" fmla="val -38532"/>
              <a:gd name="adj2" fmla="val 54848"/>
            </a:avLst>
          </a:prstGeom>
          <a:solidFill>
            <a:srgbClr val="F8F8F8"/>
          </a:solidFill>
          <a:ln w="12700">
            <a:noFill/>
          </a:ln>
          <a:effectLst>
            <a:outerShdw blurRad="762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형 설명선 9"/>
          <p:cNvSpPr/>
          <p:nvPr/>
        </p:nvSpPr>
        <p:spPr>
          <a:xfrm>
            <a:off x="1308100" y="1085028"/>
            <a:ext cx="2730500" cy="2039811"/>
          </a:xfrm>
          <a:prstGeom prst="wedgeEllipseCallout">
            <a:avLst>
              <a:gd name="adj1" fmla="val 26440"/>
              <a:gd name="adj2" fmla="val 59512"/>
            </a:avLst>
          </a:prstGeom>
          <a:solidFill>
            <a:srgbClr val="F8F8F8"/>
          </a:solidFill>
          <a:ln w="12700">
            <a:noFill/>
          </a:ln>
          <a:effectLst>
            <a:outerShdw blurRad="762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8036" y="1578060"/>
            <a:ext cx="2730564" cy="1116173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sz="2400" dirty="0" smtClean="0"/>
              <a:t>달력을 눌러도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반응이 없어요</a:t>
            </a:r>
            <a:r>
              <a:rPr lang="en-US" altLang="ko-KR" sz="2400" dirty="0" smtClean="0"/>
              <a:t>!!</a:t>
            </a:r>
            <a:endParaRPr lang="ko-KR" altLang="en-US" sz="24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half" idx="2"/>
          </p:nvPr>
        </p:nvSpPr>
        <p:spPr>
          <a:xfrm>
            <a:off x="7882433" y="585830"/>
            <a:ext cx="3634383" cy="1984459"/>
          </a:xfrm>
        </p:spPr>
        <p:txBody>
          <a:bodyPr anchor="ctr">
            <a:normAutofit lnSpcReduction="10000"/>
          </a:bodyPr>
          <a:lstStyle/>
          <a:p>
            <a:r>
              <a:rPr lang="ko-KR" altLang="en-US" sz="1800" dirty="0" smtClean="0"/>
              <a:t>그룹웨어에 문제가 좀 많습니다</a:t>
            </a:r>
            <a:r>
              <a:rPr lang="en-US" altLang="ko-KR" sz="1800" dirty="0" smtClean="0"/>
              <a:t>.</a:t>
            </a:r>
          </a:p>
          <a:p>
            <a:r>
              <a:rPr lang="ko-KR" altLang="en-US" sz="1800" dirty="0" smtClean="0"/>
              <a:t>이렇게 필요한 조작이 되지 않을 때의 기본적인 대응 가이드가 있습니다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PC</a:t>
            </a:r>
            <a:r>
              <a:rPr lang="ko-KR" altLang="en-US" sz="1800" dirty="0" smtClean="0"/>
              <a:t>마다 문제가 해결되는 시점이 다양하므로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문제가 고쳐질 때까지 다음 슬라이드들을 따라가 주세요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67" y="3120806"/>
            <a:ext cx="6664633" cy="3747026"/>
          </a:xfrm>
        </p:spPr>
      </p:pic>
      <p:sp>
        <p:nvSpPr>
          <p:cNvPr id="12" name="텍스트 개체 틀 4"/>
          <p:cNvSpPr txBox="1">
            <a:spLocks/>
          </p:cNvSpPr>
          <p:nvPr/>
        </p:nvSpPr>
        <p:spPr>
          <a:xfrm>
            <a:off x="1109854" y="4193747"/>
            <a:ext cx="1758260" cy="970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절차가 너무 귀찮은데</a:t>
            </a:r>
            <a:endParaRPr lang="en-US" altLang="ko-KR" sz="14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그룹웨어가 고쳐질</a:t>
            </a:r>
            <a:endParaRPr lang="en-US" altLang="ko-KR" sz="14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가능성은 없나요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텍스트 개체 틀 4"/>
          <p:cNvSpPr txBox="1">
            <a:spLocks/>
          </p:cNvSpPr>
          <p:nvPr/>
        </p:nvSpPr>
        <p:spPr>
          <a:xfrm>
            <a:off x="8862512" y="4432300"/>
            <a:ext cx="2275388" cy="64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회사는 그룹웨어보다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CP</a:t>
            </a:r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님을</a:t>
            </a:r>
            <a:endParaRPr lang="en-US" altLang="ko-KR" sz="14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고치는 걸 선호할 거예요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5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51" y="1460326"/>
            <a:ext cx="2657846" cy="322942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1.</a:t>
            </a:r>
            <a:r>
              <a:rPr lang="ko-KR" altLang="en-US" dirty="0" smtClean="0">
                <a:solidFill>
                  <a:schemeClr val="bg1"/>
                </a:solidFill>
              </a:rPr>
              <a:t> 호환성 보기 설정 변경하기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(1) </a:t>
            </a:r>
            <a:r>
              <a:rPr lang="ko-KR" altLang="en-US" dirty="0" smtClean="0">
                <a:solidFill>
                  <a:schemeClr val="bg1"/>
                </a:solidFill>
              </a:rPr>
              <a:t>인터넷 </a:t>
            </a:r>
            <a:r>
              <a:rPr lang="ko-KR" altLang="en-US" dirty="0" err="1" smtClean="0">
                <a:solidFill>
                  <a:schemeClr val="bg1"/>
                </a:solidFill>
              </a:rPr>
              <a:t>익스플로러</a:t>
            </a:r>
            <a:r>
              <a:rPr lang="ko-KR" altLang="en-US" dirty="0" smtClean="0">
                <a:solidFill>
                  <a:schemeClr val="bg1"/>
                </a:solidFill>
              </a:rPr>
              <a:t> 우측 상단의 톱니바퀴 모양을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(2) </a:t>
            </a:r>
            <a:r>
              <a:rPr lang="ko-KR" altLang="en-US" dirty="0" smtClean="0">
                <a:solidFill>
                  <a:schemeClr val="bg1"/>
                </a:solidFill>
              </a:rPr>
              <a:t>펼쳐진 창 중에 </a:t>
            </a: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호환성 보기 설정</a:t>
            </a:r>
            <a:r>
              <a:rPr lang="en-US" altLang="ko-KR" dirty="0" smtClean="0">
                <a:solidFill>
                  <a:schemeClr val="bg1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(3) </a:t>
            </a:r>
            <a:r>
              <a:rPr lang="ko-KR" altLang="en-US" dirty="0" smtClean="0">
                <a:solidFill>
                  <a:schemeClr val="bg1"/>
                </a:solidFill>
              </a:rPr>
              <a:t>빈 칸에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http://</a:t>
            </a:r>
            <a:r>
              <a:rPr lang="en-US" altLang="ko-KR" dirty="0" smtClean="0">
                <a:solidFill>
                  <a:schemeClr val="bg1"/>
                </a:solidFill>
              </a:rPr>
              <a:t>edu.visang.com </a:t>
            </a:r>
            <a:r>
              <a:rPr lang="ko-KR" altLang="en-US" dirty="0" smtClean="0">
                <a:solidFill>
                  <a:schemeClr val="bg1"/>
                </a:solidFill>
              </a:rPr>
              <a:t>을 입력합니다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(4) </a:t>
            </a: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추가</a:t>
            </a:r>
            <a:r>
              <a:rPr lang="en-US" altLang="ko-KR" dirty="0" smtClean="0">
                <a:solidFill>
                  <a:schemeClr val="bg1"/>
                </a:solidFill>
              </a:rPr>
              <a:t>’ </a:t>
            </a:r>
            <a:r>
              <a:rPr lang="ko-KR" altLang="en-US" dirty="0" smtClean="0">
                <a:solidFill>
                  <a:schemeClr val="bg1"/>
                </a:solidFill>
              </a:rPr>
              <a:t>버튼을 누릅니다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이렇게 설정한 뒤 다시 신청 창으로 </a:t>
            </a:r>
            <a:r>
              <a:rPr lang="ko-KR" altLang="en-US" dirty="0" smtClean="0">
                <a:solidFill>
                  <a:schemeClr val="bg1"/>
                </a:solidFill>
              </a:rPr>
              <a:t>들어가면</a:t>
            </a:r>
            <a:r>
              <a:rPr lang="ko-KR" altLang="en-US" dirty="0" smtClean="0">
                <a:solidFill>
                  <a:schemeClr val="bg1"/>
                </a:solidFill>
              </a:rPr>
              <a:t> 문제가 해결되었을 가능성이 높습니다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그러나 이 방법으로 문제가 해결되지 않을 경우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인터넷 옵션과 관련된 수정을 해 보아야 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다음 슬라이드를 따라가 주세요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9844" y="5295003"/>
            <a:ext cx="1632155" cy="156299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7373374" y="1473571"/>
            <a:ext cx="294013" cy="266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033549" y="3686647"/>
            <a:ext cx="2633837" cy="285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245104" y="1330336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23" name="타원 22"/>
          <p:cNvSpPr/>
          <p:nvPr/>
        </p:nvSpPr>
        <p:spPr>
          <a:xfrm>
            <a:off x="4905280" y="3556775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2</a:t>
            </a:r>
            <a:endParaRPr lang="ko-KR" altLang="en-US" sz="1050" b="1" dirty="0"/>
          </a:p>
        </p:txBody>
      </p:sp>
      <p:pic>
        <p:nvPicPr>
          <p:cNvPr id="13" name="그림 12" descr="호환성 보기 설정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998299"/>
            <a:ext cx="4353533" cy="4153480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7926007" y="1869733"/>
            <a:ext cx="3105787" cy="480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7797738" y="1739861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3</a:t>
            </a:r>
            <a:endParaRPr lang="ko-KR" altLang="en-US" sz="1050" b="1" dirty="0"/>
          </a:p>
        </p:txBody>
      </p:sp>
      <p:sp>
        <p:nvSpPr>
          <p:cNvPr id="27" name="직사각형 26"/>
          <p:cNvSpPr/>
          <p:nvPr/>
        </p:nvSpPr>
        <p:spPr>
          <a:xfrm>
            <a:off x="11092301" y="2083615"/>
            <a:ext cx="844060" cy="206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11790334" y="1940391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4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3018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▶ 인터넷 옵션 열기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925" y="1493797"/>
            <a:ext cx="2418088" cy="3134879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175821"/>
            <a:ext cx="3932237" cy="5558319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우선 인터넷 옵션 창을 열어 봅시다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en-US" altLang="ko-KR" dirty="0" smtClean="0">
                <a:solidFill>
                  <a:schemeClr val="bg1"/>
                </a:solidFill>
              </a:rPr>
              <a:t>1) </a:t>
            </a:r>
            <a:r>
              <a:rPr lang="ko-KR" altLang="en-US" dirty="0" smtClean="0">
                <a:solidFill>
                  <a:schemeClr val="bg1"/>
                </a:solidFill>
              </a:rPr>
              <a:t>인터넷 </a:t>
            </a:r>
            <a:r>
              <a:rPr lang="ko-KR" altLang="en-US" dirty="0" err="1" smtClean="0">
                <a:solidFill>
                  <a:schemeClr val="bg1"/>
                </a:solidFill>
              </a:rPr>
              <a:t>익스플로러</a:t>
            </a:r>
            <a:r>
              <a:rPr lang="ko-KR" altLang="en-US" dirty="0" smtClean="0">
                <a:solidFill>
                  <a:schemeClr val="bg1"/>
                </a:solidFill>
              </a:rPr>
              <a:t> 우측 상단의 톱니바퀴 모양을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bg1"/>
                </a:solidFill>
              </a:rPr>
              <a:t>(2) </a:t>
            </a:r>
            <a:r>
              <a:rPr lang="ko-KR" altLang="en-US" dirty="0" smtClean="0">
                <a:solidFill>
                  <a:schemeClr val="bg1"/>
                </a:solidFill>
              </a:rPr>
              <a:t>펼쳐진 창 중에 </a:t>
            </a: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인터넷 옵션</a:t>
            </a:r>
            <a:r>
              <a:rPr lang="en-US" altLang="ko-KR" dirty="0" smtClean="0">
                <a:solidFill>
                  <a:schemeClr val="bg1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인터넷 옵션 창이 열렸습니다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이후의 작업은 모두 이 창 내부에서 진행됩니다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그림 5" descr="인터넷 옵션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65" y="878858"/>
            <a:ext cx="3312042" cy="407428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6985000" y="1675132"/>
            <a:ext cx="294013" cy="266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60925" y="4163513"/>
            <a:ext cx="2418088" cy="226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938915" y="509526"/>
            <a:ext cx="7747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smtClean="0">
                <a:solidFill>
                  <a:srgbClr val="FF0000"/>
                </a:solidFill>
              </a:rPr>
              <a:t>짠</a:t>
            </a:r>
            <a:endParaRPr lang="ko-KR" altLang="en-US" sz="2000" b="1">
              <a:solidFill>
                <a:srgbClr val="FF0000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856730" y="1531897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24" name="타원 23"/>
          <p:cNvSpPr/>
          <p:nvPr/>
        </p:nvSpPr>
        <p:spPr>
          <a:xfrm>
            <a:off x="4732655" y="4033640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2</a:t>
            </a:r>
            <a:endParaRPr lang="ko-KR" altLang="en-US" sz="1050" b="1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9844" y="5295003"/>
            <a:ext cx="1632155" cy="15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2.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신뢰할 수 있는 사이트 등록하기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내용 개체 틀 4" descr="인터넷 옵션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11" y="1181528"/>
            <a:ext cx="3614198" cy="4445978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그럴만한 이유로 인해 인터넷 </a:t>
            </a:r>
            <a:r>
              <a:rPr lang="ko-KR" altLang="en-US" dirty="0" err="1" smtClean="0">
                <a:solidFill>
                  <a:schemeClr val="bg1"/>
                </a:solidFill>
              </a:rPr>
              <a:t>익스플로러가</a:t>
            </a:r>
            <a:r>
              <a:rPr lang="ko-KR" altLang="en-US" dirty="0" smtClean="0">
                <a:solidFill>
                  <a:schemeClr val="bg1"/>
                </a:solidFill>
              </a:rPr>
              <a:t> 그룹웨어를 불신해 권한을 차단한 상태일 수 있습니다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이때는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권한을 부여해 줘야 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인터넷 옵션의 </a:t>
            </a: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보안</a:t>
            </a:r>
            <a:r>
              <a:rPr lang="en-US" altLang="ko-KR" dirty="0" smtClean="0">
                <a:solidFill>
                  <a:schemeClr val="bg1"/>
                </a:solidFill>
              </a:rPr>
              <a:t>’ </a:t>
            </a:r>
            <a:r>
              <a:rPr lang="ko-KR" altLang="en-US" dirty="0" smtClean="0">
                <a:solidFill>
                  <a:schemeClr val="bg1"/>
                </a:solidFill>
              </a:rPr>
              <a:t>탭으로 이동합니다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신뢰할 수 있는 사이트 아이콘을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사이트 버튼을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arenBoth"/>
            </a:pP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이 영역에 있는 모든 사이트에 대해</a:t>
            </a:r>
            <a:r>
              <a:rPr lang="en-US" altLang="ko-KR" dirty="0" smtClean="0">
                <a:solidFill>
                  <a:schemeClr val="bg1"/>
                </a:solidFill>
              </a:rPr>
              <a:t>~’</a:t>
            </a:r>
            <a:r>
              <a:rPr lang="ko-KR" altLang="en-US" dirty="0" smtClean="0">
                <a:solidFill>
                  <a:schemeClr val="bg1"/>
                </a:solidFill>
              </a:rPr>
              <a:t>의 앞에 있는 상자는 체크를 해제합니다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새로 열린 창에 그룹웨어 주소 중 </a:t>
            </a:r>
            <a:r>
              <a:rPr lang="en-US" altLang="ko-KR" dirty="0" smtClean="0">
                <a:solidFill>
                  <a:schemeClr val="bg1"/>
                </a:solidFill>
              </a:rPr>
              <a:t>.com</a:t>
            </a:r>
            <a:r>
              <a:rPr lang="ko-KR" altLang="en-US" dirty="0" smtClean="0">
                <a:solidFill>
                  <a:schemeClr val="bg1"/>
                </a:solidFill>
              </a:rPr>
              <a:t>까지를 복사에 붙여 넣습니다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새로 열린 창의 </a:t>
            </a: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추가</a:t>
            </a:r>
            <a:r>
              <a:rPr lang="en-US" altLang="ko-KR" dirty="0" smtClean="0">
                <a:solidFill>
                  <a:schemeClr val="bg1"/>
                </a:solidFill>
              </a:rPr>
              <a:t>’ </a:t>
            </a:r>
            <a:r>
              <a:rPr lang="ko-KR" altLang="en-US" dirty="0" smtClean="0">
                <a:solidFill>
                  <a:schemeClr val="bg1"/>
                </a:solidFill>
              </a:rPr>
              <a:t>버튼을 누릅니다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- </a:t>
            </a:r>
            <a:r>
              <a:rPr lang="ko-KR" altLang="en-US" dirty="0" smtClean="0">
                <a:solidFill>
                  <a:schemeClr val="bg1"/>
                </a:solidFill>
              </a:rPr>
              <a:t>그러면 하단의 웹사이트 목록에 새로운 주소가 추가됩니다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이렇게 하면 문제가 해결될 수도 있습니다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chemeClr val="bg1"/>
                </a:solidFill>
              </a:rPr>
              <a:t>여전히 문제가 해결되지 않은 경우 다음 슬라이드들을 따라가 주세요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그림 5" descr="신뢰할 수 있는 사이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33" y="1931015"/>
            <a:ext cx="3363927" cy="291491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376196" y="1396182"/>
            <a:ext cx="444500" cy="278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282812" y="1931016"/>
            <a:ext cx="599769" cy="517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531509" y="2448231"/>
            <a:ext cx="766917" cy="235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829368" y="2900515"/>
            <a:ext cx="2313533" cy="2261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28439" y="2880851"/>
            <a:ext cx="707922" cy="255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5281888" y="1311171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16" name="타원 15"/>
          <p:cNvSpPr/>
          <p:nvPr/>
        </p:nvSpPr>
        <p:spPr>
          <a:xfrm>
            <a:off x="6184038" y="1826340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2</a:t>
            </a:r>
            <a:endParaRPr lang="ko-KR" altLang="en-US" sz="1050" b="1" dirty="0"/>
          </a:p>
        </p:txBody>
      </p:sp>
      <p:sp>
        <p:nvSpPr>
          <p:cNvPr id="19" name="타원 18"/>
          <p:cNvSpPr/>
          <p:nvPr/>
        </p:nvSpPr>
        <p:spPr>
          <a:xfrm>
            <a:off x="8169441" y="2286302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smtClean="0"/>
              <a:t>3</a:t>
            </a:r>
            <a:endParaRPr lang="ko-KR" altLang="en-US" sz="105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8672052" y="2694037"/>
            <a:ext cx="396240" cy="246221"/>
            <a:chOff x="4772660" y="3095625"/>
            <a:chExt cx="396240" cy="246221"/>
          </a:xfrm>
        </p:grpSpPr>
        <p:sp>
          <p:nvSpPr>
            <p:cNvPr id="22" name="타원 21"/>
            <p:cNvSpPr/>
            <p:nvPr/>
          </p:nvSpPr>
          <p:spPr>
            <a:xfrm>
              <a:off x="4842510" y="3133725"/>
              <a:ext cx="206534" cy="206534"/>
            </a:xfrm>
            <a:prstGeom prst="ellipse">
              <a:avLst/>
            </a:prstGeom>
            <a:solidFill>
              <a:srgbClr val="FF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72660" y="3095625"/>
              <a:ext cx="3962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</a:rPr>
                <a:t>(5)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1142901" y="2694037"/>
            <a:ext cx="396240" cy="246221"/>
            <a:chOff x="4772660" y="3095625"/>
            <a:chExt cx="396240" cy="246221"/>
          </a:xfrm>
        </p:grpSpPr>
        <p:sp>
          <p:nvSpPr>
            <p:cNvPr id="25" name="타원 24"/>
            <p:cNvSpPr/>
            <p:nvPr/>
          </p:nvSpPr>
          <p:spPr>
            <a:xfrm>
              <a:off x="4842510" y="3133725"/>
              <a:ext cx="206534" cy="206534"/>
            </a:xfrm>
            <a:prstGeom prst="ellipse">
              <a:avLst/>
            </a:prstGeom>
            <a:solidFill>
              <a:srgbClr val="FF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72660" y="3095625"/>
              <a:ext cx="3962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</a:rPr>
                <a:t>(6)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8829368" y="4096158"/>
            <a:ext cx="2589917" cy="1907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8672052" y="3889680"/>
            <a:ext cx="396240" cy="246221"/>
            <a:chOff x="4772660" y="3095625"/>
            <a:chExt cx="396240" cy="246221"/>
          </a:xfrm>
        </p:grpSpPr>
        <p:sp>
          <p:nvSpPr>
            <p:cNvPr id="29" name="타원 28"/>
            <p:cNvSpPr/>
            <p:nvPr/>
          </p:nvSpPr>
          <p:spPr>
            <a:xfrm>
              <a:off x="4842510" y="3133725"/>
              <a:ext cx="206534" cy="206534"/>
            </a:xfrm>
            <a:prstGeom prst="ellipse">
              <a:avLst/>
            </a:prstGeom>
            <a:solidFill>
              <a:srgbClr val="FF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72660" y="3095625"/>
              <a:ext cx="39624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</a:rPr>
                <a:t>(4)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9844" y="5295003"/>
            <a:ext cx="1632155" cy="15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3.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보안 수준 변경하기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089061"/>
            <a:ext cx="3932237" cy="2435534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인터넷 옵션</a:t>
            </a:r>
            <a:r>
              <a:rPr lang="en-US" altLang="ko-KR" dirty="0" smtClean="0">
                <a:solidFill>
                  <a:schemeClr val="bg1"/>
                </a:solidFill>
              </a:rPr>
              <a:t>&gt;</a:t>
            </a:r>
            <a:r>
              <a:rPr lang="ko-KR" altLang="en-US" dirty="0" smtClean="0">
                <a:solidFill>
                  <a:schemeClr val="bg1"/>
                </a:solidFill>
              </a:rPr>
              <a:t>보안</a:t>
            </a:r>
            <a:r>
              <a:rPr lang="en-US" altLang="ko-KR" dirty="0" smtClean="0">
                <a:solidFill>
                  <a:schemeClr val="bg1"/>
                </a:solidFill>
              </a:rPr>
              <a:t>&gt;</a:t>
            </a:r>
            <a:r>
              <a:rPr lang="ko-KR" altLang="en-US" dirty="0" smtClean="0">
                <a:solidFill>
                  <a:schemeClr val="bg1"/>
                </a:solidFill>
              </a:rPr>
              <a:t>신뢰할 수 있는 사이트 화면으로 돌아가서 다음의 절차를 따라 주세요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사용자 지정 수준 아이콘을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새로 뜬 보안 설정 창에서 </a:t>
            </a:r>
            <a:r>
              <a:rPr lang="en-US" altLang="ko-KR" dirty="0" smtClean="0">
                <a:solidFill>
                  <a:schemeClr val="bg1"/>
                </a:solidFill>
              </a:rPr>
              <a:t>“ActiveX </a:t>
            </a:r>
            <a:r>
              <a:rPr lang="ko-KR" altLang="en-US" dirty="0" smtClean="0">
                <a:solidFill>
                  <a:schemeClr val="bg1"/>
                </a:solidFill>
              </a:rPr>
              <a:t>컨트롤 및 플러그 인</a:t>
            </a:r>
            <a:r>
              <a:rPr lang="en-US" altLang="ko-KR" dirty="0" smtClean="0">
                <a:solidFill>
                  <a:schemeClr val="bg1"/>
                </a:solidFill>
              </a:rPr>
              <a:t>”</a:t>
            </a:r>
            <a:r>
              <a:rPr lang="ko-KR" altLang="en-US" dirty="0" smtClean="0">
                <a:solidFill>
                  <a:schemeClr val="bg1"/>
                </a:solidFill>
              </a:rPr>
              <a:t>이라는 항목을 찾습니다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해당 항목 아래의 항목들의 설정 상태가 다음과 같아 지도록 수정합니다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AutoNum type="arabicParenBoth"/>
            </a:pP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내용 개체 틀 4" descr="인터넷 옵션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79" y="1695297"/>
            <a:ext cx="2413168" cy="2968540"/>
          </a:xfrm>
        </p:spPr>
      </p:pic>
      <p:sp>
        <p:nvSpPr>
          <p:cNvPr id="7" name="직사각형 6"/>
          <p:cNvSpPr/>
          <p:nvPr/>
        </p:nvSpPr>
        <p:spPr>
          <a:xfrm>
            <a:off x="5486400" y="3677264"/>
            <a:ext cx="914400" cy="226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8" name="그림 7" descr="보안 설정 - 신뢰할 수 있는 사이트 영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70" y="524735"/>
            <a:ext cx="4725059" cy="527758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806813" y="1122445"/>
            <a:ext cx="1720646" cy="204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사각형 설명선 9"/>
          <p:cNvSpPr/>
          <p:nvPr/>
        </p:nvSpPr>
        <p:spPr>
          <a:xfrm>
            <a:off x="9006348" y="717852"/>
            <a:ext cx="747251" cy="309796"/>
          </a:xfrm>
          <a:prstGeom prst="wedgeRectCallout">
            <a:avLst>
              <a:gd name="adj1" fmla="val -50000"/>
              <a:gd name="adj2" fmla="val 80088"/>
            </a:avLst>
          </a:prstGeom>
          <a:solidFill>
            <a:srgbClr val="FF0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항</a:t>
            </a:r>
            <a:r>
              <a:rPr lang="ko-KR" altLang="en-US" sz="14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</a:t>
            </a:r>
            <a:endParaRPr lang="ko-KR" altLang="en-US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96477"/>
              </p:ext>
            </p:extLst>
          </p:nvPr>
        </p:nvGraphicFramePr>
        <p:xfrm>
          <a:off x="157993" y="3587566"/>
          <a:ext cx="4256691" cy="3158673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3268228"/>
                <a:gridCol w="988463"/>
              </a:tblGrid>
              <a:tr h="258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소항목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설정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3094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Active X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컨트롤 및 플러그 인 실행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333094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Active X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컨트롤을 자동으로 사용자에게 확인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333094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바이너리 및 스크립트 동작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333094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서명 안 된 </a:t>
                      </a:r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Active X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컨트롤 다운로드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 </a:t>
                      </a:r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OR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확인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333094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서명된 </a:t>
                      </a:r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Active X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컨트롤 다운로드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355908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050" dirty="0" err="1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스크립팅하기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안전하지 않는 것으로 표시된 </a:t>
                      </a:r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Active X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컨트롤 초기화 및 </a:t>
                      </a:r>
                      <a:r>
                        <a:rPr lang="ko-KR" altLang="en-US" sz="1050" dirty="0" err="1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스크립팅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 </a:t>
                      </a:r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OR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확인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355908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050" dirty="0" err="1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스크립팅하기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안전한 것으로 표시된 </a:t>
                      </a:r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Active X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컨트롤 </a:t>
                      </a:r>
                      <a:r>
                        <a:rPr lang="ko-KR" altLang="en-US" sz="1050" dirty="0" err="1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스크립팅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  <a:tr h="355908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이전에 사용되지 않은 </a:t>
                      </a:r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Active X </a:t>
                      </a:r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컨트롤을 묻지 않고 실행하도록 허용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타원 12"/>
          <p:cNvSpPr/>
          <p:nvPr/>
        </p:nvSpPr>
        <p:spPr>
          <a:xfrm>
            <a:off x="5358130" y="3582214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16" name="타원 15"/>
          <p:cNvSpPr/>
          <p:nvPr/>
        </p:nvSpPr>
        <p:spPr>
          <a:xfrm>
            <a:off x="7602841" y="942637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2</a:t>
            </a:r>
            <a:endParaRPr lang="ko-KR" altLang="en-US" sz="1050" b="1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9844" y="5295003"/>
            <a:ext cx="1632155" cy="15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4.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설치된 </a:t>
            </a:r>
            <a:r>
              <a:rPr lang="en-US" altLang="ko-KR" dirty="0" smtClean="0">
                <a:solidFill>
                  <a:schemeClr val="bg1"/>
                </a:solidFill>
              </a:rPr>
              <a:t>Active X </a:t>
            </a:r>
            <a:r>
              <a:rPr lang="ko-KR" altLang="en-US" dirty="0" smtClean="0">
                <a:solidFill>
                  <a:schemeClr val="bg1"/>
                </a:solidFill>
              </a:rPr>
              <a:t>수동 삭제하고 </a:t>
            </a:r>
            <a:r>
              <a:rPr lang="ko-KR" altLang="en-US" dirty="0" err="1" smtClean="0">
                <a:solidFill>
                  <a:schemeClr val="bg1"/>
                </a:solidFill>
              </a:rPr>
              <a:t>재설치하기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내용 개체 틀 4" descr="인터넷 옵션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2" y="128427"/>
            <a:ext cx="3249165" cy="3996936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181528"/>
            <a:ext cx="4763625" cy="5558319"/>
          </a:xfrm>
        </p:spPr>
        <p:txBody>
          <a:bodyPr/>
          <a:lstStyle/>
          <a:p>
            <a:pPr algn="l"/>
            <a:r>
              <a:rPr lang="ko-KR" altLang="en-US" dirty="0" smtClean="0">
                <a:solidFill>
                  <a:schemeClr val="bg1"/>
                </a:solidFill>
              </a:rPr>
              <a:t>많은 경우 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번까지를 따라가면 문제가 해결됩니다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그러나 여전히 해결되지 않을 경우</a:t>
            </a:r>
            <a:r>
              <a:rPr lang="en-US" altLang="ko-KR" dirty="0" smtClean="0">
                <a:solidFill>
                  <a:schemeClr val="bg1"/>
                </a:solidFill>
              </a:rPr>
              <a:t>, Active X</a:t>
            </a:r>
            <a:r>
              <a:rPr lang="ko-KR" altLang="en-US" dirty="0" smtClean="0">
                <a:solidFill>
                  <a:schemeClr val="bg1"/>
                </a:solidFill>
              </a:rPr>
              <a:t>를 </a:t>
            </a:r>
            <a:r>
              <a:rPr lang="ko-KR" altLang="en-US" dirty="0" err="1" smtClean="0">
                <a:solidFill>
                  <a:schemeClr val="bg1"/>
                </a:solidFill>
              </a:rPr>
              <a:t>재설치해야</a:t>
            </a:r>
            <a:r>
              <a:rPr lang="ko-KR" altLang="en-US" dirty="0" smtClean="0">
                <a:solidFill>
                  <a:schemeClr val="bg1"/>
                </a:solidFill>
              </a:rPr>
              <a:t> 합니다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재설치를 위해 우선 </a:t>
            </a:r>
            <a:r>
              <a:rPr lang="en-US" altLang="ko-KR" dirty="0" smtClean="0">
                <a:solidFill>
                  <a:schemeClr val="bg1"/>
                </a:solidFill>
              </a:rPr>
              <a:t>Active X</a:t>
            </a:r>
            <a:r>
              <a:rPr lang="ko-KR" altLang="en-US" dirty="0" smtClean="0">
                <a:solidFill>
                  <a:schemeClr val="bg1"/>
                </a:solidFill>
              </a:rPr>
              <a:t>를 삭제합시다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인터넷 옵션 창을 엽니다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일반 탭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첫 화면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에서 </a:t>
            </a: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설정</a:t>
            </a:r>
            <a:r>
              <a:rPr lang="en-US" altLang="ko-KR" dirty="0" smtClean="0">
                <a:solidFill>
                  <a:schemeClr val="bg1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 아이콘을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새로 뜬 창에서 </a:t>
            </a:r>
            <a:r>
              <a:rPr lang="en-US" altLang="ko-KR" dirty="0" smtClean="0">
                <a:solidFill>
                  <a:schemeClr val="bg1"/>
                </a:solidFill>
              </a:rPr>
              <a:t>‘</a:t>
            </a:r>
            <a:r>
              <a:rPr lang="ko-KR" altLang="en-US" dirty="0" smtClean="0">
                <a:solidFill>
                  <a:schemeClr val="bg1"/>
                </a:solidFill>
              </a:rPr>
              <a:t>개체 보기</a:t>
            </a:r>
            <a:r>
              <a:rPr lang="en-US" altLang="ko-KR" dirty="0" smtClean="0">
                <a:solidFill>
                  <a:schemeClr val="bg1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 아이콘을 클릭합니다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열린 폴더에서 </a:t>
            </a:r>
            <a:r>
              <a:rPr lang="en-US" altLang="ko-KR" dirty="0">
                <a:solidFill>
                  <a:schemeClr val="bg1"/>
                </a:solidFill>
              </a:rPr>
              <a:t>" </a:t>
            </a:r>
            <a:r>
              <a:rPr lang="en-US" altLang="ko-KR" dirty="0" smtClean="0">
                <a:solidFill>
                  <a:schemeClr val="bg1"/>
                </a:solidFill>
              </a:rPr>
              <a:t>Docustyler.inf", </a:t>
            </a:r>
            <a:r>
              <a:rPr lang="en-US" altLang="ko-KR" dirty="0">
                <a:solidFill>
                  <a:schemeClr val="bg1"/>
                </a:solidFill>
              </a:rPr>
              <a:t>"DOCUSTYLER.ocx", "DUZONERPSSO", "DUZONERPSSO.ocx" </a:t>
            </a:r>
            <a:r>
              <a:rPr lang="ko-KR" altLang="en-US" dirty="0" smtClean="0">
                <a:solidFill>
                  <a:schemeClr val="bg1"/>
                </a:solidFill>
              </a:rPr>
              <a:t>를 찾아 삭제합니다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l">
              <a:buAutoNum type="arabicParenBoth"/>
            </a:pPr>
            <a:r>
              <a:rPr lang="ko-KR" altLang="en-US" dirty="0" smtClean="0">
                <a:solidFill>
                  <a:schemeClr val="bg1"/>
                </a:solidFill>
              </a:rPr>
              <a:t>인터넷 </a:t>
            </a:r>
            <a:r>
              <a:rPr lang="ko-KR" altLang="en-US" dirty="0" err="1" smtClean="0">
                <a:solidFill>
                  <a:schemeClr val="bg1"/>
                </a:solidFill>
              </a:rPr>
              <a:t>익스플로러</a:t>
            </a:r>
            <a:r>
              <a:rPr lang="ko-KR" altLang="en-US" dirty="0" smtClean="0">
                <a:solidFill>
                  <a:schemeClr val="bg1"/>
                </a:solidFill>
              </a:rPr>
              <a:t> 아이콘을 </a:t>
            </a:r>
            <a:r>
              <a:rPr lang="ko-KR" altLang="en-US" dirty="0" err="1" smtClean="0">
                <a:solidFill>
                  <a:schemeClr val="bg1"/>
                </a:solidFill>
              </a:rPr>
              <a:t>우클릭한</a:t>
            </a:r>
            <a:r>
              <a:rPr lang="ko-KR" altLang="en-US" dirty="0" smtClean="0">
                <a:solidFill>
                  <a:schemeClr val="bg1"/>
                </a:solidFill>
              </a:rPr>
              <a:t> 뒤</a:t>
            </a:r>
            <a:r>
              <a:rPr lang="en-US" altLang="ko-KR" dirty="0" smtClean="0">
                <a:solidFill>
                  <a:schemeClr val="bg1"/>
                </a:solidFill>
              </a:rPr>
              <a:t>, ‘</a:t>
            </a:r>
            <a:r>
              <a:rPr lang="ko-KR" altLang="en-US" dirty="0" smtClean="0">
                <a:solidFill>
                  <a:schemeClr val="bg1"/>
                </a:solidFill>
              </a:rPr>
              <a:t>관리자 권한으로 실행</a:t>
            </a:r>
            <a:r>
              <a:rPr lang="en-US" altLang="ko-KR" dirty="0" smtClean="0">
                <a:solidFill>
                  <a:schemeClr val="bg1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을 눌러 새 인터넷 창을 열고 그룹웨어에 접속하여 다시 결재 절차를 밟습니다</a:t>
            </a:r>
            <a:r>
              <a:rPr lang="en-US" altLang="ko-KR" dirty="0" smtClean="0">
                <a:solidFill>
                  <a:schemeClr val="bg1"/>
                </a:solidFill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</a:rPr>
              <a:t>하단에 </a:t>
            </a:r>
            <a:r>
              <a:rPr lang="en-US" altLang="ko-KR" dirty="0" smtClean="0">
                <a:solidFill>
                  <a:schemeClr val="bg1"/>
                </a:solidFill>
              </a:rPr>
              <a:t>Active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X </a:t>
            </a:r>
            <a:r>
              <a:rPr lang="ko-KR" altLang="en-US" dirty="0" smtClean="0">
                <a:solidFill>
                  <a:schemeClr val="bg1"/>
                </a:solidFill>
              </a:rPr>
              <a:t>설치 확인 창이 뜨면 설치합니다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그림 5" descr="웹 사이트 데이터 설정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042" y="722751"/>
            <a:ext cx="3185817" cy="2808288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49" y="4239091"/>
            <a:ext cx="5181090" cy="239849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590503" y="2595716"/>
            <a:ext cx="668594" cy="275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704439" y="2959510"/>
            <a:ext cx="855406" cy="255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20697" y="5722374"/>
            <a:ext cx="5034116" cy="845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7462233" y="2453842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2</a:t>
            </a:r>
            <a:endParaRPr lang="ko-KR" altLang="en-US" sz="1050" b="1" dirty="0"/>
          </a:p>
        </p:txBody>
      </p:sp>
      <p:sp>
        <p:nvSpPr>
          <p:cNvPr id="16" name="타원 15"/>
          <p:cNvSpPr/>
          <p:nvPr/>
        </p:nvSpPr>
        <p:spPr>
          <a:xfrm>
            <a:off x="9576169" y="2817636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smtClean="0"/>
              <a:t>3</a:t>
            </a:r>
            <a:endParaRPr lang="ko-KR" altLang="en-US" sz="1050" b="1" dirty="0"/>
          </a:p>
        </p:txBody>
      </p:sp>
      <p:sp>
        <p:nvSpPr>
          <p:cNvPr id="19" name="타원 18"/>
          <p:cNvSpPr/>
          <p:nvPr/>
        </p:nvSpPr>
        <p:spPr>
          <a:xfrm>
            <a:off x="5692427" y="5567725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4</a:t>
            </a:r>
            <a:endParaRPr lang="ko-KR" altLang="en-US" sz="1050" b="1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9844" y="5295003"/>
            <a:ext cx="1632155" cy="15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형 설명선 9"/>
          <p:cNvSpPr/>
          <p:nvPr/>
        </p:nvSpPr>
        <p:spPr>
          <a:xfrm>
            <a:off x="1308100" y="1085028"/>
            <a:ext cx="2730500" cy="2039811"/>
          </a:xfrm>
          <a:prstGeom prst="wedgeEllipseCallout">
            <a:avLst>
              <a:gd name="adj1" fmla="val 26440"/>
              <a:gd name="adj2" fmla="val 59512"/>
            </a:avLst>
          </a:prstGeom>
          <a:solidFill>
            <a:srgbClr val="F8F8F8"/>
          </a:solidFill>
          <a:ln w="12700">
            <a:noFill/>
          </a:ln>
          <a:effectLst>
            <a:outerShdw blurRad="762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8036" y="1578060"/>
            <a:ext cx="2730564" cy="1116173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sz="2400" dirty="0" smtClean="0"/>
              <a:t>전 모두 해도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2400" dirty="0" smtClean="0"/>
              <a:t>안 되는데요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67" y="3120806"/>
            <a:ext cx="6664633" cy="3747026"/>
          </a:xfrm>
        </p:spPr>
      </p:pic>
      <p:sp>
        <p:nvSpPr>
          <p:cNvPr id="11" name="타원형 설명선 10"/>
          <p:cNvSpPr/>
          <p:nvPr/>
        </p:nvSpPr>
        <p:spPr>
          <a:xfrm>
            <a:off x="7718732" y="1085028"/>
            <a:ext cx="2730500" cy="2039811"/>
          </a:xfrm>
          <a:prstGeom prst="wedgeEllipseCallout">
            <a:avLst>
              <a:gd name="adj1" fmla="val -44138"/>
              <a:gd name="adj2" fmla="val 50354"/>
            </a:avLst>
          </a:prstGeom>
          <a:solidFill>
            <a:srgbClr val="F8F8F8"/>
          </a:solidFill>
          <a:ln w="12700">
            <a:noFill/>
          </a:ln>
          <a:effectLst>
            <a:outerShdw blurRad="762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718668" y="1578060"/>
            <a:ext cx="2730564" cy="1116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j-cs"/>
              </a:defRPr>
            </a:lvl1pPr>
          </a:lstStyle>
          <a:p>
            <a:pPr algn="ctr"/>
            <a:r>
              <a:rPr lang="en-US" altLang="ko-KR" sz="2400" dirty="0" smtClean="0"/>
              <a:t>IT</a:t>
            </a:r>
            <a:r>
              <a:rPr lang="ko-KR" altLang="en-US" sz="2400" dirty="0" smtClean="0"/>
              <a:t>전략과 담당자에게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문의해 봅시다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7" name="텍스트 개체 틀 4"/>
          <p:cNvSpPr txBox="1">
            <a:spLocks/>
          </p:cNvSpPr>
          <p:nvPr/>
        </p:nvSpPr>
        <p:spPr>
          <a:xfrm>
            <a:off x="8612314" y="3617871"/>
            <a:ext cx="1836918" cy="1230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현재 시점에선</a:t>
            </a:r>
            <a:endParaRPr lang="en-US" altLang="ko-KR" sz="13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경영지원실</a:t>
            </a:r>
            <a:r>
              <a:rPr lang="en-US" altLang="ko-KR" sz="13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&gt;IT</a:t>
            </a:r>
            <a:r>
              <a:rPr lang="ko-KR" altLang="en-US" sz="13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전략과</a:t>
            </a:r>
            <a:endParaRPr lang="en-US" altLang="ko-KR" sz="13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3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들어가서</a:t>
            </a:r>
            <a:r>
              <a:rPr lang="en-US" altLang="ko-KR" sz="13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3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담당자를 찾아야 해요</a:t>
            </a:r>
            <a:r>
              <a:rPr lang="en-US" altLang="ko-KR" sz="130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3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92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그룹 60"/>
          <p:cNvGrpSpPr/>
          <p:nvPr/>
        </p:nvGrpSpPr>
        <p:grpSpPr>
          <a:xfrm>
            <a:off x="8009830" y="1031606"/>
            <a:ext cx="518463" cy="440442"/>
            <a:chOff x="1208736" y="1211121"/>
            <a:chExt cx="518463" cy="440442"/>
          </a:xfrm>
        </p:grpSpPr>
        <p:sp>
          <p:nvSpPr>
            <p:cNvPr id="62" name="모서리가 둥근 직사각형 61">
              <a:hlinkClick r:id="rId2" action="ppaction://hlinksldjump"/>
            </p:cNvPr>
            <p:cNvSpPr/>
            <p:nvPr/>
          </p:nvSpPr>
          <p:spPr>
            <a:xfrm>
              <a:off x="1208736" y="1248935"/>
              <a:ext cx="518463" cy="402628"/>
            </a:xfrm>
            <a:prstGeom prst="roundRect">
              <a:avLst>
                <a:gd name="adj" fmla="val 2297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3" name="직사각형 62">
              <a:hlinkClick r:id="rId2" action="ppaction://hlinksldjump"/>
            </p:cNvPr>
            <p:cNvSpPr/>
            <p:nvPr/>
          </p:nvSpPr>
          <p:spPr>
            <a:xfrm flipH="1">
              <a:off x="1215373" y="1211121"/>
              <a:ext cx="5118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팁</a:t>
              </a:r>
              <a:endPara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11388793" y="3149966"/>
            <a:ext cx="518463" cy="440442"/>
            <a:chOff x="1208736" y="1211121"/>
            <a:chExt cx="518463" cy="440442"/>
          </a:xfrm>
        </p:grpSpPr>
        <p:sp>
          <p:nvSpPr>
            <p:cNvPr id="58" name="모서리가 둥근 직사각형 57">
              <a:hlinkClick r:id="rId3" action="ppaction://hlinksldjump"/>
            </p:cNvPr>
            <p:cNvSpPr/>
            <p:nvPr/>
          </p:nvSpPr>
          <p:spPr>
            <a:xfrm>
              <a:off x="1208736" y="1248935"/>
              <a:ext cx="518463" cy="402628"/>
            </a:xfrm>
            <a:prstGeom prst="roundRect">
              <a:avLst>
                <a:gd name="adj" fmla="val 2297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9" name="직사각형 58">
              <a:hlinkClick r:id="rId3" action="ppaction://hlinksldjump"/>
            </p:cNvPr>
            <p:cNvSpPr/>
            <p:nvPr/>
          </p:nvSpPr>
          <p:spPr>
            <a:xfrm flipH="1">
              <a:off x="1215373" y="1211121"/>
              <a:ext cx="5118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팁</a:t>
              </a:r>
              <a:endPara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4677359" y="3142155"/>
            <a:ext cx="518463" cy="440442"/>
            <a:chOff x="1208736" y="1211121"/>
            <a:chExt cx="518463" cy="440442"/>
          </a:xfrm>
        </p:grpSpPr>
        <p:sp>
          <p:nvSpPr>
            <p:cNvPr id="55" name="모서리가 둥근 직사각형 54">
              <a:hlinkClick r:id="rId4" action="ppaction://hlinksldjump"/>
            </p:cNvPr>
            <p:cNvSpPr/>
            <p:nvPr/>
          </p:nvSpPr>
          <p:spPr>
            <a:xfrm>
              <a:off x="1208736" y="1248935"/>
              <a:ext cx="518463" cy="402628"/>
            </a:xfrm>
            <a:prstGeom prst="roundRect">
              <a:avLst>
                <a:gd name="adj" fmla="val 2297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6" name="직사각형 55">
              <a:hlinkClick r:id="rId4" action="ppaction://hlinksldjump"/>
            </p:cNvPr>
            <p:cNvSpPr/>
            <p:nvPr/>
          </p:nvSpPr>
          <p:spPr>
            <a:xfrm flipH="1">
              <a:off x="1215373" y="1211121"/>
              <a:ext cx="5118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팁</a:t>
              </a:r>
              <a:endPara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1333828" y="1022435"/>
            <a:ext cx="518463" cy="440442"/>
            <a:chOff x="1208736" y="1211121"/>
            <a:chExt cx="518463" cy="440442"/>
          </a:xfrm>
        </p:grpSpPr>
        <p:sp>
          <p:nvSpPr>
            <p:cNvPr id="51" name="모서리가 둥근 직사각형 50">
              <a:hlinkClick r:id="rId5" action="ppaction://hlinksldjump"/>
            </p:cNvPr>
            <p:cNvSpPr/>
            <p:nvPr/>
          </p:nvSpPr>
          <p:spPr>
            <a:xfrm>
              <a:off x="1208736" y="1248935"/>
              <a:ext cx="518463" cy="402628"/>
            </a:xfrm>
            <a:prstGeom prst="roundRect">
              <a:avLst>
                <a:gd name="adj" fmla="val 22976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직사각형 51">
              <a:hlinkClick r:id="rId5" action="ppaction://hlinksldjump"/>
            </p:cNvPr>
            <p:cNvSpPr/>
            <p:nvPr/>
          </p:nvSpPr>
          <p:spPr>
            <a:xfrm flipH="1">
              <a:off x="1215373" y="1211121"/>
              <a:ext cx="51182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팁</a:t>
              </a:r>
              <a:endPara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" name="타원 4"/>
          <p:cNvSpPr/>
          <p:nvPr/>
        </p:nvSpPr>
        <p:spPr>
          <a:xfrm>
            <a:off x="873238" y="2663568"/>
            <a:ext cx="524792" cy="5247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853655" y="2663568"/>
            <a:ext cx="524792" cy="5247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139867" y="2663568"/>
            <a:ext cx="524792" cy="5247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496761" y="2663568"/>
            <a:ext cx="524792" cy="524792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220342" y="1335314"/>
            <a:ext cx="1724025" cy="1000125"/>
            <a:chOff x="220342" y="1335314"/>
            <a:chExt cx="1724025" cy="1000125"/>
          </a:xfrm>
        </p:grpSpPr>
        <p:sp>
          <p:nvSpPr>
            <p:cNvPr id="16" name="사각형 설명선 15"/>
            <p:cNvSpPr/>
            <p:nvPr/>
          </p:nvSpPr>
          <p:spPr>
            <a:xfrm>
              <a:off x="220342" y="1335314"/>
              <a:ext cx="1724025" cy="1000125"/>
            </a:xfrm>
            <a:prstGeom prst="wedgeRectCallout">
              <a:avLst>
                <a:gd name="adj1" fmla="val -2048"/>
                <a:gd name="adj2" fmla="val 69167"/>
              </a:avLst>
            </a:prstGeom>
            <a:solidFill>
              <a:srgbClr val="F8F8F8"/>
            </a:solidFill>
            <a:ln w="762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0666" y="1650710"/>
              <a:ext cx="1628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할 활동 정하기</a:t>
              </a:r>
              <a:endPara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3554092" y="3439820"/>
            <a:ext cx="1724025" cy="1000125"/>
            <a:chOff x="3554092" y="3439820"/>
            <a:chExt cx="1724025" cy="1000125"/>
          </a:xfrm>
        </p:grpSpPr>
        <p:sp>
          <p:nvSpPr>
            <p:cNvPr id="18" name="사각형 설명선 17"/>
            <p:cNvSpPr/>
            <p:nvPr/>
          </p:nvSpPr>
          <p:spPr>
            <a:xfrm>
              <a:off x="3554092" y="3439820"/>
              <a:ext cx="1724025" cy="1000125"/>
            </a:xfrm>
            <a:prstGeom prst="wedgeRectCallout">
              <a:avLst>
                <a:gd name="adj1" fmla="val -391"/>
                <a:gd name="adj2" fmla="val -68928"/>
              </a:avLst>
            </a:prstGeom>
            <a:solidFill>
              <a:srgbClr val="F8F8F8"/>
            </a:solidFill>
            <a:ln w="762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54093" y="3636220"/>
              <a:ext cx="1724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교육문화활동</a:t>
              </a:r>
              <a:endPara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6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신청서 결재하기</a:t>
              </a:r>
              <a:endParaRPr lang="ko-KR" altLang="en-US" sz="16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10279549" y="3439820"/>
            <a:ext cx="1724025" cy="1000125"/>
            <a:chOff x="10279549" y="3439820"/>
            <a:chExt cx="1724025" cy="1000125"/>
          </a:xfrm>
        </p:grpSpPr>
        <p:sp>
          <p:nvSpPr>
            <p:cNvPr id="22" name="사각형 설명선 21"/>
            <p:cNvSpPr/>
            <p:nvPr/>
          </p:nvSpPr>
          <p:spPr>
            <a:xfrm>
              <a:off x="10279549" y="3439820"/>
              <a:ext cx="1724025" cy="1000125"/>
            </a:xfrm>
            <a:prstGeom prst="wedgeRectCallout">
              <a:avLst>
                <a:gd name="adj1" fmla="val -391"/>
                <a:gd name="adj2" fmla="val -68928"/>
              </a:avLst>
            </a:prstGeom>
            <a:solidFill>
              <a:srgbClr val="F8F8F8"/>
            </a:solidFill>
            <a:ln w="762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74799" y="3639395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교육문화활동 보고하기</a:t>
              </a: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6906892" y="1335314"/>
            <a:ext cx="1724025" cy="1000125"/>
            <a:chOff x="6906892" y="1335314"/>
            <a:chExt cx="1724025" cy="1000125"/>
          </a:xfrm>
        </p:grpSpPr>
        <p:sp>
          <p:nvSpPr>
            <p:cNvPr id="26" name="사각형 설명선 25"/>
            <p:cNvSpPr/>
            <p:nvPr/>
          </p:nvSpPr>
          <p:spPr>
            <a:xfrm>
              <a:off x="6906892" y="1335314"/>
              <a:ext cx="1724025" cy="1000125"/>
            </a:xfrm>
            <a:prstGeom prst="wedgeRectCallout">
              <a:avLst>
                <a:gd name="adj1" fmla="val -2048"/>
                <a:gd name="adj2" fmla="val 69167"/>
              </a:avLst>
            </a:prstGeom>
            <a:solidFill>
              <a:srgbClr val="F8F8F8"/>
            </a:solidFill>
            <a:ln w="762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02142" y="1530007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교육문화활동 하기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17497" y="5362300"/>
            <a:ext cx="51004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사비로 활동 비용 결제하기</a:t>
            </a: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/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교육문화활동 신청서 결재 시점보다 앞서 결제해도 되고 나중에 결제해도 됨</a:t>
            </a:r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/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보고 시 인정되는 결제 증빙 서류는 개인 카드 영수증</a:t>
            </a:r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현금 영수증임</a:t>
            </a:r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가급적 영수증을 끊을 수 있는 방식으로 결제</a:t>
            </a:r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/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계좌 이체의 경우 이체 확인증과 </a:t>
            </a:r>
            <a:r>
              <a:rPr lang="ko-KR" altLang="en-US" sz="1200" dirty="0" err="1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피이체자의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사업자 등록증</a:t>
            </a:r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교육일 경우</a:t>
            </a:r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이체자명이 적힌 홈페이지 </a:t>
            </a:r>
            <a:r>
              <a:rPr lang="ko-KR" altLang="en-US" sz="1200" dirty="0" err="1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캡쳐</a:t>
            </a:r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숙박비일 경우</a:t>
            </a:r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등의 추가 증빙 서류 필요</a:t>
            </a:r>
            <a:endParaRPr lang="ko-KR" altLang="en-US" sz="1200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2765422" y="3133634"/>
            <a:ext cx="3318294" cy="2203266"/>
            <a:chOff x="2640330" y="3377046"/>
            <a:chExt cx="3318294" cy="2148540"/>
          </a:xfrm>
        </p:grpSpPr>
        <p:cxnSp>
          <p:nvCxnSpPr>
            <p:cNvPr id="34" name="직선 화살표 연결선 33"/>
            <p:cNvCxnSpPr/>
            <p:nvPr/>
          </p:nvCxnSpPr>
          <p:spPr>
            <a:xfrm flipV="1">
              <a:off x="2640330" y="3377048"/>
              <a:ext cx="0" cy="214853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641600" y="5215935"/>
              <a:ext cx="331702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 flipV="1">
              <a:off x="5958624" y="3377046"/>
              <a:ext cx="0" cy="183888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제목 1"/>
          <p:cNvSpPr>
            <a:spLocks noGrp="1"/>
          </p:cNvSpPr>
          <p:nvPr>
            <p:ph type="title"/>
          </p:nvPr>
        </p:nvSpPr>
        <p:spPr>
          <a:xfrm>
            <a:off x="182241" y="128427"/>
            <a:ext cx="4501755" cy="645587"/>
          </a:xfrm>
        </p:spPr>
        <p:txBody>
          <a:bodyPr>
            <a:normAutofit fontScale="90000"/>
          </a:bodyPr>
          <a:lstStyle/>
          <a:p>
            <a:r>
              <a:rPr lang="ko-KR" altLang="en-US" sz="3600" dirty="0" smtClean="0"/>
              <a:t>교육문화활동의 일 주기</a:t>
            </a:r>
            <a:endParaRPr lang="ko-KR" altLang="en-US" sz="3600" dirty="0"/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500" y1="21047" x2="19800" y2="12759"/>
                        <a14:foregroundMark x1="16800" y1="12650" x2="14400" y2="17666"/>
                        <a14:foregroundMark x1="28200" y1="10905" x2="36100" y2="14831"/>
                        <a14:foregroundMark x1="30200" y1="8288" x2="35300" y2="10251"/>
                        <a14:foregroundMark x1="34000" y1="8397" x2="36200" y2="13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5690" y="4699384"/>
            <a:ext cx="2353998" cy="2158616"/>
          </a:xfrm>
          <a:prstGeom prst="rect">
            <a:avLst/>
          </a:prstGeom>
        </p:spPr>
      </p:pic>
      <p:cxnSp>
        <p:nvCxnSpPr>
          <p:cNvPr id="74" name="직선 연결선 73"/>
          <p:cNvCxnSpPr>
            <a:endCxn id="12" idx="2"/>
          </p:cNvCxnSpPr>
          <p:nvPr/>
        </p:nvCxnSpPr>
        <p:spPr>
          <a:xfrm>
            <a:off x="1378744" y="2925963"/>
            <a:ext cx="2761123" cy="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>
            <a:endCxn id="14" idx="2"/>
          </p:cNvCxnSpPr>
          <p:nvPr/>
        </p:nvCxnSpPr>
        <p:spPr>
          <a:xfrm>
            <a:off x="4632234" y="2925963"/>
            <a:ext cx="2864527" cy="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7977078" y="2925963"/>
            <a:ext cx="2886103" cy="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타원 87"/>
          <p:cNvSpPr/>
          <p:nvPr/>
        </p:nvSpPr>
        <p:spPr>
          <a:xfrm>
            <a:off x="2678125" y="2820713"/>
            <a:ext cx="190446" cy="190446"/>
          </a:xfrm>
          <a:prstGeom prst="ellipse">
            <a:avLst/>
          </a:prstGeom>
          <a:solidFill>
            <a:srgbClr val="D4DD10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9" name="타원 88"/>
          <p:cNvSpPr/>
          <p:nvPr/>
        </p:nvSpPr>
        <p:spPr>
          <a:xfrm>
            <a:off x="5985124" y="2820713"/>
            <a:ext cx="190446" cy="190446"/>
          </a:xfrm>
          <a:prstGeom prst="ellipse">
            <a:avLst/>
          </a:prstGeom>
          <a:solidFill>
            <a:srgbClr val="D4DD10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1" name="제목 1"/>
          <p:cNvSpPr txBox="1">
            <a:spLocks/>
          </p:cNvSpPr>
          <p:nvPr/>
        </p:nvSpPr>
        <p:spPr>
          <a:xfrm>
            <a:off x="7617933" y="63555"/>
            <a:ext cx="4501755" cy="312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j-cs"/>
              </a:defRPr>
            </a:lvl1pPr>
          </a:lstStyle>
          <a:p>
            <a:pPr algn="r"/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400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각 단계의 팁을 누르면 해당 팁 페이지로 이동합니다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2" name="텍스트 개체 틀 4"/>
          <p:cNvSpPr txBox="1">
            <a:spLocks/>
          </p:cNvSpPr>
          <p:nvPr/>
        </p:nvSpPr>
        <p:spPr>
          <a:xfrm>
            <a:off x="8783739" y="5087388"/>
            <a:ext cx="1457710" cy="87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참 쉽죠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algn="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보기에만 그래요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30483" y="4450336"/>
            <a:ext cx="20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*</a:t>
            </a:r>
            <a:r>
              <a:rPr lang="ko-KR" altLang="en-US" sz="1200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 시작일 전에 결재 시작</a:t>
            </a:r>
            <a:endParaRPr lang="ko-KR" altLang="en-US" sz="1200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4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250"/>
                            </p:stCondLst>
                            <p:childTnLst>
                              <p:par>
                                <p:cTn id="8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30" grpId="0"/>
      <p:bldP spid="88" grpId="0" animBg="1"/>
      <p:bldP spid="89" grpId="0" animBg="1"/>
      <p:bldP spid="92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교육문화활동 신청서 작성하기</a:t>
            </a:r>
            <a:endParaRPr lang="ko-KR" altLang="en-US" dirty="0"/>
          </a:p>
        </p:txBody>
      </p:sp>
      <p:pic>
        <p:nvPicPr>
          <p:cNvPr id="5" name="내용 개체 틀 4" descr="화면 캡처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8" y="1769806"/>
            <a:ext cx="7935421" cy="3065549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smtClean="0"/>
              <a:t>(6) </a:t>
            </a:r>
            <a:r>
              <a:rPr lang="ko-KR" altLang="en-US" sz="1200" dirty="0" smtClean="0"/>
              <a:t>교육 시간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교육 장소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교육 기관의 이름을 입력합니다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(7) </a:t>
            </a:r>
            <a:r>
              <a:rPr lang="ko-KR" altLang="en-US" sz="1200" dirty="0" smtClean="0"/>
              <a:t>예상 지출 비용을 입력합니다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비용이 불확실한 경우에는 최대 지원 금액을 적는 것이 좋습니다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200" dirty="0" smtClean="0"/>
              <a:t>왜냐하면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여기에 입력한 비용보다 많은 비용을 지출한다고 해도 금액을 늘려서 받을 수가 없습니다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또한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할인을 받았다거나 해서 실제로 지출한 비용이 이 금액보다 적고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그 내용이 영수증에 나타난 경우에는 실제 지출한 비용만큼 받게 됩니다</a:t>
            </a:r>
            <a:r>
              <a:rPr lang="en-US" altLang="ko-KR" sz="12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/>
              <a:t>※ 1</a:t>
            </a:r>
            <a:r>
              <a:rPr lang="ko-KR" altLang="en-US" sz="1200" dirty="0" smtClean="0"/>
              <a:t>달에 문화 활동과 교육 활동 각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건만 신청할 수 있습니다</a:t>
            </a:r>
            <a:r>
              <a:rPr lang="en-US" altLang="ko-KR" sz="1200" dirty="0" smtClean="0"/>
              <a:t>.(</a:t>
            </a:r>
            <a:r>
              <a:rPr lang="ko-KR" altLang="en-US" sz="1200" dirty="0" smtClean="0"/>
              <a:t>각각 </a:t>
            </a:r>
            <a:r>
              <a:rPr lang="en-US" altLang="ko-KR" sz="1200" dirty="0" smtClean="0"/>
              <a:t>1</a:t>
            </a:r>
            <a:r>
              <a:rPr lang="ko-KR" altLang="en-US" sz="1200" dirty="0"/>
              <a:t>건</a:t>
            </a:r>
            <a:r>
              <a:rPr lang="ko-KR" altLang="en-US" sz="1200" dirty="0" smtClean="0"/>
              <a:t>씩 총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건 신청 가능</a:t>
            </a:r>
            <a:r>
              <a:rPr lang="en-US" altLang="ko-KR" sz="12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b="1" dirty="0" smtClean="0"/>
              <a:t>※ 1</a:t>
            </a:r>
            <a:r>
              <a:rPr lang="ko-KR" altLang="en-US" sz="1200" b="1" dirty="0" smtClean="0"/>
              <a:t>회 신청 제한 금액</a:t>
            </a:r>
            <a:endParaRPr lang="en-US" altLang="ko-KR" sz="1200" b="1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/>
              <a:t>문화 활동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최저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만 </a:t>
            </a:r>
            <a:r>
              <a:rPr lang="en-US" altLang="ko-KR" sz="1200" dirty="0" smtClean="0"/>
              <a:t>n</a:t>
            </a:r>
            <a:r>
              <a:rPr lang="ko-KR" altLang="en-US" sz="1200" dirty="0" smtClean="0"/>
              <a:t>원</a:t>
            </a:r>
            <a:r>
              <a:rPr lang="en-US" altLang="ko-KR" sz="1200" dirty="0" smtClean="0"/>
              <a:t>~</a:t>
            </a:r>
            <a:r>
              <a:rPr lang="ko-KR" altLang="en-US" sz="1200" dirty="0" smtClean="0"/>
              <a:t>최대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만 원</a:t>
            </a:r>
            <a:endParaRPr lang="en-US" altLang="ko-KR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smtClean="0"/>
              <a:t>교육 활동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최저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만 </a:t>
            </a:r>
            <a:r>
              <a:rPr lang="en-US" altLang="ko-KR" sz="1200" dirty="0" smtClean="0"/>
              <a:t>n</a:t>
            </a:r>
            <a:r>
              <a:rPr lang="ko-KR" altLang="en-US" sz="1200" dirty="0" smtClean="0"/>
              <a:t>원</a:t>
            </a:r>
            <a:r>
              <a:rPr lang="en-US" altLang="ko-KR" sz="1200" dirty="0" smtClean="0"/>
              <a:t>~</a:t>
            </a:r>
            <a:r>
              <a:rPr lang="ko-KR" altLang="en-US" sz="1200" dirty="0" smtClean="0"/>
              <a:t>최대 </a:t>
            </a:r>
            <a:r>
              <a:rPr lang="en-US" altLang="ko-KR" sz="1200" dirty="0" smtClean="0"/>
              <a:t>15</a:t>
            </a:r>
            <a:r>
              <a:rPr lang="ko-KR" altLang="en-US" sz="1200" dirty="0" smtClean="0"/>
              <a:t>만 원</a:t>
            </a:r>
            <a:r>
              <a:rPr lang="en-US" altLang="ko-KR" sz="1200" dirty="0" smtClean="0"/>
              <a:t>(1</a:t>
            </a:r>
            <a:r>
              <a:rPr lang="ko-KR" altLang="en-US" sz="1200" dirty="0" smtClean="0"/>
              <a:t>달 신청 시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 또는 </a:t>
            </a:r>
            <a:r>
              <a:rPr lang="en-US" altLang="ko-KR" sz="1200" dirty="0" smtClean="0"/>
              <a:t>30</a:t>
            </a:r>
            <a:r>
              <a:rPr lang="ko-KR" altLang="en-US" sz="1200" dirty="0" smtClean="0"/>
              <a:t>만 원</a:t>
            </a:r>
            <a:r>
              <a:rPr lang="en-US" altLang="ko-KR" sz="1200" dirty="0" smtClean="0"/>
              <a:t>(2</a:t>
            </a:r>
            <a:r>
              <a:rPr lang="ko-KR" altLang="en-US" sz="1200" dirty="0" smtClean="0"/>
              <a:t>달 신청 시</a:t>
            </a:r>
            <a:r>
              <a:rPr lang="en-US" altLang="ko-KR" sz="12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b="1" dirty="0" smtClean="0"/>
              <a:t>※ </a:t>
            </a:r>
            <a:r>
              <a:rPr lang="ko-KR" altLang="en-US" sz="1200" b="1" dirty="0" smtClean="0"/>
              <a:t>교육 활동 신청 기간 기준</a:t>
            </a:r>
            <a:endParaRPr lang="en-US" altLang="ko-KR" sz="1200" b="1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/>
              <a:t>1</a:t>
            </a:r>
            <a:r>
              <a:rPr lang="ko-KR" altLang="en-US" sz="1200" b="1" dirty="0" smtClean="0"/>
              <a:t>달</a:t>
            </a:r>
            <a:r>
              <a:rPr lang="en-US" altLang="ko-KR" sz="1200" dirty="0" smtClean="0"/>
              <a:t>: 1</a:t>
            </a:r>
            <a:r>
              <a:rPr lang="ko-KR" altLang="en-US" sz="1200" dirty="0" smtClean="0"/>
              <a:t>달에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강 이상인 강의인 경우 신청 가능</a:t>
            </a:r>
            <a:endParaRPr lang="en-US" altLang="ko-KR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/>
              <a:t>2</a:t>
            </a:r>
            <a:r>
              <a:rPr lang="ko-KR" altLang="en-US" sz="1200" b="1" dirty="0" smtClean="0"/>
              <a:t>달</a:t>
            </a:r>
            <a:r>
              <a:rPr lang="en-US" altLang="ko-KR" sz="1200" dirty="0" smtClean="0"/>
              <a:t>: 2</a:t>
            </a:r>
            <a:r>
              <a:rPr lang="ko-KR" altLang="en-US" sz="1200" dirty="0" smtClean="0"/>
              <a:t>달 </a:t>
            </a:r>
            <a:r>
              <a:rPr lang="en-US" altLang="ko-KR" sz="1200" dirty="0" smtClean="0"/>
              <a:t>6</a:t>
            </a:r>
            <a:r>
              <a:rPr lang="ko-KR" altLang="en-US" sz="1200" dirty="0" smtClean="0"/>
              <a:t>강 이상의 강의인 경우 신청 가능</a:t>
            </a:r>
            <a:endParaRPr lang="en-US" altLang="ko-KR" sz="1200" dirty="0" smtClean="0"/>
          </a:p>
        </p:txBody>
      </p:sp>
      <p:sp>
        <p:nvSpPr>
          <p:cNvPr id="14" name="직사각형 13"/>
          <p:cNvSpPr/>
          <p:nvPr/>
        </p:nvSpPr>
        <p:spPr>
          <a:xfrm>
            <a:off x="4432300" y="3422650"/>
            <a:ext cx="368300" cy="120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935682" y="3096491"/>
            <a:ext cx="7087941" cy="307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837257" y="2998066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6</a:t>
            </a:r>
            <a:endParaRPr lang="ko-KR" altLang="en-US" sz="1200" b="1" dirty="0"/>
          </a:p>
        </p:txBody>
      </p:sp>
      <p:sp>
        <p:nvSpPr>
          <p:cNvPr id="29" name="타원 28"/>
          <p:cNvSpPr/>
          <p:nvPr/>
        </p:nvSpPr>
        <p:spPr>
          <a:xfrm>
            <a:off x="4280045" y="3271407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7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075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교육문화활동 신청서 작성하기</a:t>
            </a:r>
            <a:endParaRPr lang="ko-KR" altLang="en-US" dirty="0"/>
          </a:p>
        </p:txBody>
      </p:sp>
      <p:pic>
        <p:nvPicPr>
          <p:cNvPr id="5" name="내용 개체 틀 4" descr="화면 캡처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8" y="1769806"/>
            <a:ext cx="7935421" cy="3065549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(8) </a:t>
            </a:r>
            <a:r>
              <a:rPr lang="ko-KR" altLang="en-US" dirty="0" smtClean="0"/>
              <a:t>노동부에서 수강료 일부를 환급해 주는 강좌인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적용에 체크합니다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아니라면 </a:t>
            </a:r>
            <a:r>
              <a:rPr lang="ko-KR" altLang="en-US" dirty="0" err="1" smtClean="0"/>
              <a:t>미적용에</a:t>
            </a:r>
            <a:r>
              <a:rPr lang="ko-KR" altLang="en-US" dirty="0" smtClean="0"/>
              <a:t> 체크합니다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(9) </a:t>
            </a:r>
            <a:r>
              <a:rPr lang="ko-KR" altLang="en-US" dirty="0" smtClean="0"/>
              <a:t>별도로 첨부해야 하는 파일이 있는 경우 파일을 첨부합니다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강좌 </a:t>
            </a:r>
            <a:r>
              <a:rPr lang="ko-KR" altLang="en-US" dirty="0"/>
              <a:t>커리큘럼의 </a:t>
            </a:r>
            <a:r>
              <a:rPr lang="ko-KR" altLang="en-US" dirty="0" err="1" smtClean="0"/>
              <a:t>캡쳐</a:t>
            </a:r>
            <a:r>
              <a:rPr lang="en-US" altLang="ko-KR" dirty="0" smtClean="0"/>
              <a:t>)</a:t>
            </a:r>
          </a:p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(10) </a:t>
            </a:r>
            <a:r>
              <a:rPr lang="ko-KR" altLang="en-US" dirty="0" smtClean="0"/>
              <a:t>모든 내역을 입력했다면 우측 상단의 작고 못생긴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저장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버튼을 누릅니다</a:t>
            </a:r>
            <a:r>
              <a:rPr lang="en-US" altLang="ko-KR" dirty="0" smtClean="0"/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619750" y="3422650"/>
            <a:ext cx="1085850" cy="120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9931401" y="3987800"/>
            <a:ext cx="469899" cy="158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6635770" y="3280622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8</a:t>
            </a:r>
            <a:endParaRPr lang="ko-KR" altLang="en-US" sz="1200" b="1" dirty="0"/>
          </a:p>
        </p:txBody>
      </p:sp>
      <p:sp>
        <p:nvSpPr>
          <p:cNvPr id="40" name="타원 39"/>
          <p:cNvSpPr/>
          <p:nvPr/>
        </p:nvSpPr>
        <p:spPr>
          <a:xfrm>
            <a:off x="9802691" y="3873761"/>
            <a:ext cx="196850" cy="196850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/>
              <a:t>9</a:t>
            </a:r>
            <a:endParaRPr lang="ko-KR" altLang="en-US" sz="1200" b="1" dirty="0"/>
          </a:p>
        </p:txBody>
      </p:sp>
      <p:sp>
        <p:nvSpPr>
          <p:cNvPr id="43" name="직사각형 42"/>
          <p:cNvSpPr/>
          <p:nvPr/>
        </p:nvSpPr>
        <p:spPr>
          <a:xfrm>
            <a:off x="11621864" y="2041013"/>
            <a:ext cx="401759" cy="216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11439179" y="1917902"/>
            <a:ext cx="365370" cy="246221"/>
            <a:chOff x="8041708" y="2395865"/>
            <a:chExt cx="365370" cy="246221"/>
          </a:xfrm>
        </p:grpSpPr>
        <p:sp>
          <p:nvSpPr>
            <p:cNvPr id="45" name="타원 44"/>
            <p:cNvSpPr/>
            <p:nvPr/>
          </p:nvSpPr>
          <p:spPr>
            <a:xfrm>
              <a:off x="8095683" y="2432050"/>
              <a:ext cx="196850" cy="196850"/>
            </a:xfrm>
            <a:prstGeom prst="ellipse">
              <a:avLst/>
            </a:prstGeom>
            <a:solidFill>
              <a:srgbClr val="FF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41708" y="2395865"/>
              <a:ext cx="36537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bg1"/>
                  </a:solidFill>
                </a:rPr>
                <a:t>10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8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신청서 결재 올리기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181528"/>
            <a:ext cx="4628749" cy="5558319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저장을 클릭하면 입력한 내역이 모두 입력된 상태의 결재 창이 뜹니다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(1) </a:t>
            </a:r>
            <a:r>
              <a:rPr lang="ko-KR" altLang="en-US" dirty="0" smtClean="0"/>
              <a:t>문서의 제목을 써 줍니다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(2) </a:t>
            </a:r>
            <a:r>
              <a:rPr lang="ko-KR" altLang="en-US" dirty="0" smtClean="0"/>
              <a:t>결재 라인을 지정합니다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/>
              <a:t>본인</a:t>
            </a:r>
            <a:r>
              <a:rPr lang="en-US" altLang="ko-KR" b="1" dirty="0" smtClean="0"/>
              <a:t>-IP-SP</a:t>
            </a:r>
            <a:r>
              <a:rPr lang="ko-KR" altLang="en-US" dirty="0" smtClean="0"/>
              <a:t>가 기본 라인입니다</a:t>
            </a:r>
            <a:r>
              <a:rPr lang="en-US" altLang="ko-KR" dirty="0" smtClean="0"/>
              <a:t>. IP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SP</a:t>
            </a:r>
            <a:r>
              <a:rPr lang="ko-KR" altLang="en-US" dirty="0" smtClean="0"/>
              <a:t>가 없는 경우 생략하시면 됩니다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r>
              <a:rPr lang="en-US" altLang="ko-KR" dirty="0"/>
              <a:t>※ </a:t>
            </a:r>
            <a:r>
              <a:rPr lang="ko-KR" altLang="en-US" dirty="0"/>
              <a:t>결재 라인을 잘못 지정했는데 최종 결재까지 나 버렸다면 서면으로 다시 결재를 받아야 합니다</a:t>
            </a:r>
            <a:r>
              <a:rPr lang="en-US" altLang="ko-KR" dirty="0"/>
              <a:t>. HR </a:t>
            </a:r>
            <a:r>
              <a:rPr lang="ko-KR" altLang="en-US" dirty="0"/>
              <a:t>담당자에게 문의해 주세요</a:t>
            </a:r>
            <a:r>
              <a:rPr lang="en-US" altLang="ko-KR" dirty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(3) </a:t>
            </a:r>
            <a:r>
              <a:rPr lang="ko-KR" altLang="en-US" dirty="0" smtClean="0"/>
              <a:t>내용을 확인한 뒤 상신합니다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(4) </a:t>
            </a:r>
            <a:r>
              <a:rPr lang="ko-KR" altLang="en-US" dirty="0" smtClean="0"/>
              <a:t>결재함에 들어가 문서를 다시 연 뒤 결재를 올립니다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b="1" dirty="0" smtClean="0"/>
              <a:t>※ </a:t>
            </a:r>
            <a:r>
              <a:rPr lang="ko-KR" altLang="en-US" b="1" dirty="0" smtClean="0"/>
              <a:t>교육문화활동 신청서는 최소한 강의가 시작하는 날짜 전날까지는 상신되어야 합니다</a:t>
            </a:r>
            <a:r>
              <a:rPr lang="en-US" altLang="ko-KR" b="1" dirty="0" smtClean="0"/>
              <a:t>.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55" y="924791"/>
            <a:ext cx="6119273" cy="5213061"/>
          </a:xfrm>
        </p:spPr>
      </p:pic>
      <p:sp>
        <p:nvSpPr>
          <p:cNvPr id="5" name="직사각형 4"/>
          <p:cNvSpPr/>
          <p:nvPr/>
        </p:nvSpPr>
        <p:spPr>
          <a:xfrm>
            <a:off x="8530936" y="1319645"/>
            <a:ext cx="2774373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380018" y="3688773"/>
            <a:ext cx="5008418" cy="197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251748" y="3579365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12" name="타원 11"/>
          <p:cNvSpPr/>
          <p:nvPr/>
        </p:nvSpPr>
        <p:spPr>
          <a:xfrm>
            <a:off x="8402666" y="1219628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dirty="0" smtClean="0"/>
              <a:t>2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605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0" y="2209799"/>
            <a:ext cx="12192000" cy="13001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교육문화활동 하기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9507682" y="4135582"/>
            <a:ext cx="1160318" cy="1122218"/>
          </a:xfrm>
        </p:spPr>
        <p:txBody>
          <a:bodyPr/>
          <a:lstStyle/>
          <a:p>
            <a:r>
              <a:rPr lang="ko-KR" altLang="en-US" dirty="0" smtClean="0"/>
              <a:t>팁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65" y="4466684"/>
            <a:ext cx="3655690" cy="2391316"/>
          </a:xfrm>
          <a:prstGeom prst="rect">
            <a:avLst/>
          </a:prstGeom>
        </p:spPr>
      </p:pic>
      <p:sp>
        <p:nvSpPr>
          <p:cNvPr id="6" name="텍스트 개체 틀 4"/>
          <p:cNvSpPr txBox="1">
            <a:spLocks/>
          </p:cNvSpPr>
          <p:nvPr/>
        </p:nvSpPr>
        <p:spPr>
          <a:xfrm>
            <a:off x="128055" y="4064929"/>
            <a:ext cx="1534789" cy="40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생각보다 귀찮아요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모서리가 둥근 직사각형 12">
            <a:hlinkClick r:id="rId3" action="ppaction://hlinksldjump"/>
          </p:cNvPr>
          <p:cNvSpPr/>
          <p:nvPr/>
        </p:nvSpPr>
        <p:spPr>
          <a:xfrm>
            <a:off x="10668000" y="131883"/>
            <a:ext cx="1808740" cy="515815"/>
          </a:xfrm>
          <a:prstGeom prst="roundRect">
            <a:avLst/>
          </a:prstGeom>
          <a:solidFill>
            <a:srgbClr val="D4DD1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부제목 4">
            <a:hlinkClick r:id="rId3" action="ppaction://hlinksldjump"/>
          </p:cNvPr>
          <p:cNvSpPr txBox="1">
            <a:spLocks/>
          </p:cNvSpPr>
          <p:nvPr/>
        </p:nvSpPr>
        <p:spPr>
          <a:xfrm>
            <a:off x="10703169" y="245114"/>
            <a:ext cx="1711569" cy="310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dirty="0" smtClean="0"/>
              <a:t>목차로 돌아가기</a:t>
            </a:r>
            <a:endParaRPr lang="ko-KR" altLang="en-US" sz="1600" b="1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1940662" y="946180"/>
            <a:ext cx="508195" cy="5924579"/>
            <a:chOff x="11940662" y="946180"/>
            <a:chExt cx="508195" cy="5924579"/>
          </a:xfrm>
        </p:grpSpPr>
        <p:grpSp>
          <p:nvGrpSpPr>
            <p:cNvPr id="15" name="그룹 14"/>
            <p:cNvGrpSpPr/>
            <p:nvPr/>
          </p:nvGrpSpPr>
          <p:grpSpPr>
            <a:xfrm>
              <a:off x="11984682" y="946180"/>
              <a:ext cx="419154" cy="5924579"/>
              <a:chOff x="11984682" y="946180"/>
              <a:chExt cx="419154" cy="5924579"/>
            </a:xfrm>
          </p:grpSpPr>
          <p:cxnSp>
            <p:nvCxnSpPr>
              <p:cNvPr id="16" name="직선 연결선 15"/>
              <p:cNvCxnSpPr/>
              <p:nvPr/>
            </p:nvCxnSpPr>
            <p:spPr>
              <a:xfrm>
                <a:off x="12194769" y="1048629"/>
                <a:ext cx="0" cy="5809371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타원 17"/>
              <p:cNvSpPr/>
              <p:nvPr/>
            </p:nvSpPr>
            <p:spPr>
              <a:xfrm>
                <a:off x="11986496" y="6453418"/>
                <a:ext cx="417340" cy="41734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11984682" y="946180"/>
                <a:ext cx="417340" cy="41734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타원 21"/>
            <p:cNvSpPr/>
            <p:nvPr/>
          </p:nvSpPr>
          <p:spPr>
            <a:xfrm>
              <a:off x="11940662" y="4563868"/>
              <a:ext cx="508195" cy="508195"/>
            </a:xfrm>
            <a:prstGeom prst="ellipse">
              <a:avLst/>
            </a:prstGeom>
            <a:solidFill>
              <a:srgbClr val="D4DD10"/>
            </a:solidFill>
            <a:ln w="1143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11984682" y="2689783"/>
              <a:ext cx="417340" cy="4173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텍스트 개체 틀 4"/>
          <p:cNvSpPr txBox="1">
            <a:spLocks/>
          </p:cNvSpPr>
          <p:nvPr/>
        </p:nvSpPr>
        <p:spPr>
          <a:xfrm>
            <a:off x="2168112" y="3869658"/>
            <a:ext cx="1946763" cy="827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먼 데서 교육을 받으면</a:t>
            </a:r>
            <a:endParaRPr lang="en-US" altLang="ko-KR" sz="13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/>
            <a:r>
              <a:rPr lang="ko-KR" altLang="en-US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특히 귀찮아요</a:t>
            </a:r>
            <a:r>
              <a:rPr lang="en-US" altLang="ko-KR" sz="13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3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14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어떻게 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27" y="1959449"/>
            <a:ext cx="3409665" cy="4898551"/>
          </a:xfrm>
        </p:spPr>
      </p:pic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>
          <a:xfrm>
            <a:off x="182242" y="1181527"/>
            <a:ext cx="6831622" cy="54998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열심히 하면 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/>
              <a:t>※ </a:t>
            </a:r>
            <a:r>
              <a:rPr lang="ko-KR" altLang="en-US" dirty="0" smtClean="0"/>
              <a:t>교육 활동의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수강증을 받을 수 있는 출석 조건을 충족하셔야 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활동을 한 뒤 보고 결재를 올리기 위한 구비 서류를 준비해 둡시다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 smtClean="0"/>
              <a:t>문화 활동은 </a:t>
            </a:r>
            <a:r>
              <a:rPr lang="ko-KR" altLang="en-US" b="1" dirty="0" smtClean="0"/>
              <a:t>결제 영수증</a:t>
            </a:r>
            <a:r>
              <a:rPr lang="ko-KR" altLang="en-US" dirty="0" smtClean="0"/>
              <a:t>을</a:t>
            </a:r>
            <a:r>
              <a:rPr lang="en-US" altLang="ko-KR" dirty="0" smtClean="0"/>
              <a:t>,</a:t>
            </a:r>
          </a:p>
          <a:p>
            <a:pPr>
              <a:lnSpc>
                <a:spcPct val="100000"/>
              </a:lnSpc>
            </a:pPr>
            <a:r>
              <a:rPr lang="ko-KR" altLang="en-US" dirty="0" smtClean="0"/>
              <a:t>교육 활동은 </a:t>
            </a:r>
            <a:r>
              <a:rPr lang="ko-KR" altLang="en-US" b="1" dirty="0" smtClean="0"/>
              <a:t>결제 영수증</a:t>
            </a:r>
            <a:r>
              <a:rPr lang="ko-KR" altLang="en-US" dirty="0" smtClean="0"/>
              <a:t>과 </a:t>
            </a:r>
            <a:r>
              <a:rPr lang="ko-KR" altLang="en-US" b="1" dirty="0" smtClean="0"/>
              <a:t>수강증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또는 자격증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>을 준비합니다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r>
              <a:rPr lang="en-US" altLang="ko-KR" dirty="0" smtClean="0"/>
              <a:t>※ </a:t>
            </a:r>
            <a:r>
              <a:rPr lang="ko-KR" altLang="en-US" dirty="0" smtClean="0"/>
              <a:t>수강료를 계좌 이체로 납입한 </a:t>
            </a:r>
            <a:r>
              <a:rPr lang="ko-KR" altLang="en-US" dirty="0" smtClean="0"/>
              <a:t>경우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이체 확인증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피이체자</a:t>
            </a:r>
            <a:r>
              <a:rPr lang="ko-KR" altLang="en-US" dirty="0" smtClean="0"/>
              <a:t> 명의의 사업자 등록증 사본</a:t>
            </a:r>
            <a:r>
              <a:rPr lang="en-US" altLang="ko-KR" dirty="0" smtClean="0"/>
              <a:t>(</a:t>
            </a:r>
            <a:r>
              <a:rPr lang="ko-KR" altLang="en-US" dirty="0" smtClean="0"/>
              <a:t>교육 활동인 경우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피이체자</a:t>
            </a:r>
            <a:r>
              <a:rPr lang="ko-KR" altLang="en-US" dirty="0" smtClean="0"/>
              <a:t> 이름이 적힌 홈페이지 </a:t>
            </a:r>
            <a:r>
              <a:rPr lang="ko-KR" altLang="en-US" dirty="0" err="1" smtClean="0"/>
              <a:t>캡쳐</a:t>
            </a:r>
            <a:r>
              <a:rPr lang="en-US" altLang="ko-KR" dirty="0" smtClean="0"/>
              <a:t>(</a:t>
            </a:r>
            <a:r>
              <a:rPr lang="ko-KR" altLang="en-US" dirty="0" smtClean="0"/>
              <a:t>숙박비인 경우</a:t>
            </a:r>
            <a:r>
              <a:rPr lang="en-US" altLang="ko-KR" dirty="0" smtClean="0"/>
              <a:t>)</a:t>
            </a:r>
            <a:r>
              <a:rPr lang="ko-KR" altLang="en-US" dirty="0" smtClean="0"/>
              <a:t> 등을 증빙 서류로 내야 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 smtClean="0"/>
              <a:t>카드 결제를 </a:t>
            </a:r>
            <a:r>
              <a:rPr lang="ko-KR" altLang="en-US" dirty="0" err="1" smtClean="0"/>
              <a:t>추천드립니다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8" name="텍스트 개체 틀 4"/>
          <p:cNvSpPr txBox="1">
            <a:spLocks/>
          </p:cNvSpPr>
          <p:nvPr/>
        </p:nvSpPr>
        <p:spPr>
          <a:xfrm>
            <a:off x="8063345" y="2279097"/>
            <a:ext cx="1946763" cy="123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신청할 </a:t>
            </a:r>
            <a:r>
              <a:rPr lang="ko-KR" altLang="en-US" sz="1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때느으은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~~~</a:t>
            </a:r>
          </a:p>
          <a:p>
            <a:pPr algn="r"/>
            <a:r>
              <a:rPr lang="ko-KR" altLang="en-US" sz="1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재밌을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주우울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~~~~~~</a:t>
            </a:r>
          </a:p>
          <a:p>
            <a:pPr algn="r"/>
            <a:r>
              <a:rPr lang="ko-KR" altLang="en-US" sz="1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알았지이이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~~~~~~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95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42" y="128427"/>
            <a:ext cx="8145681" cy="542179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강사가 수강증 양식이 없다는데요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5" name="내용 개체 틀 4" descr="화면 캡처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3" y="1084655"/>
            <a:ext cx="7303986" cy="1421241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825357"/>
            <a:ext cx="4249762" cy="597293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그래도 수강증은 받아야 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별도의 수강증 양식이 없는 교육 기관에서 교육을 받았다면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회사에서 제공하는 간이 수강증을 출력해 확인을 받아야 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포털에</a:t>
            </a:r>
            <a:r>
              <a:rPr lang="ko-KR" altLang="en-US" dirty="0" smtClean="0"/>
              <a:t> 양식이 있으니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양식을 찾으러 가 봅시다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dirty="0" err="1" smtClean="0"/>
              <a:t>마이페이지</a:t>
            </a:r>
            <a:r>
              <a:rPr lang="ko-KR" altLang="en-US" dirty="0" smtClean="0"/>
              <a:t> 탭으로 이동합니다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smtClean="0"/>
              <a:t>좌측의 구분 중 공지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교육공지사항 을 클릭합니다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err="1" smtClean="0"/>
              <a:t>검색창에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증빙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입력하여 검색합니다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arenBoth"/>
            </a:pPr>
            <a:r>
              <a:rPr lang="en-US" altLang="ko-KR" dirty="0" smtClean="0"/>
              <a:t>‘</a:t>
            </a:r>
            <a:r>
              <a:rPr lang="ko-KR" altLang="en-US" dirty="0"/>
              <a:t>교육문화활동비 비용지급 및 결과보고서 증빙 제출 서류 </a:t>
            </a:r>
            <a:r>
              <a:rPr lang="ko-KR" altLang="en-US" dirty="0" smtClean="0"/>
              <a:t>안내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글을 엽니다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arenBoth"/>
            </a:pPr>
            <a:r>
              <a:rPr lang="ko-KR" altLang="en-US" dirty="0" smtClean="0"/>
              <a:t>글 하단에 첨부된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간이 수강증 양식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hwp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다운받아 출력합니다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해당 파일의 모든 항목을 채울 수 있는 활동이어야 교육 활동으로 인정됩니다</a:t>
            </a:r>
            <a:r>
              <a:rPr lang="en-US" altLang="ko-KR" dirty="0" smtClean="0"/>
              <a:t>.</a:t>
            </a:r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47" y="2867168"/>
            <a:ext cx="7477698" cy="530605"/>
          </a:xfrm>
          <a:prstGeom prst="rect">
            <a:avLst/>
          </a:prstGeom>
        </p:spPr>
      </p:pic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04" y="3811823"/>
            <a:ext cx="3309429" cy="266399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509760" y="1308406"/>
            <a:ext cx="519143" cy="271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96275" y="2151522"/>
            <a:ext cx="567265" cy="1676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631180" y="1701942"/>
            <a:ext cx="982980" cy="236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829300" y="2044842"/>
            <a:ext cx="1691640" cy="190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122670" y="2973533"/>
            <a:ext cx="979170" cy="2856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9351435" y="1205139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1</a:t>
            </a:r>
            <a:endParaRPr lang="ko-KR" altLang="en-US" sz="1400" b="1" dirty="0"/>
          </a:p>
        </p:txBody>
      </p:sp>
      <p:sp>
        <p:nvSpPr>
          <p:cNvPr id="15" name="타원 14"/>
          <p:cNvSpPr/>
          <p:nvPr/>
        </p:nvSpPr>
        <p:spPr>
          <a:xfrm>
            <a:off x="4738901" y="2024138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2</a:t>
            </a:r>
            <a:endParaRPr lang="ko-KR" altLang="en-US" sz="1400" b="1" dirty="0"/>
          </a:p>
        </p:txBody>
      </p:sp>
      <p:sp>
        <p:nvSpPr>
          <p:cNvPr id="16" name="타원 15"/>
          <p:cNvSpPr/>
          <p:nvPr/>
        </p:nvSpPr>
        <p:spPr>
          <a:xfrm>
            <a:off x="5463350" y="1591206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17" name="타원 16"/>
          <p:cNvSpPr/>
          <p:nvPr/>
        </p:nvSpPr>
        <p:spPr>
          <a:xfrm>
            <a:off x="5637683" y="2024138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4</a:t>
            </a:r>
            <a:endParaRPr lang="ko-KR" altLang="en-US" sz="1400" b="1" dirty="0"/>
          </a:p>
        </p:txBody>
      </p:sp>
      <p:sp>
        <p:nvSpPr>
          <p:cNvPr id="18" name="타원 17"/>
          <p:cNvSpPr/>
          <p:nvPr/>
        </p:nvSpPr>
        <p:spPr>
          <a:xfrm>
            <a:off x="6019403" y="2867168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5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3798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0" y="2209799"/>
            <a:ext cx="12192000" cy="13001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교육문화활동 보고하기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318500" y="3602038"/>
            <a:ext cx="2349500" cy="1655762"/>
          </a:xfrm>
        </p:spPr>
        <p:txBody>
          <a:bodyPr/>
          <a:lstStyle/>
          <a:p>
            <a:r>
              <a:rPr lang="ko-KR" altLang="en-US" dirty="0" smtClean="0"/>
              <a:t>팁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8159"/>
            <a:ext cx="2996825" cy="2869841"/>
          </a:xfrm>
          <a:prstGeom prst="rect">
            <a:avLst/>
          </a:prstGeom>
        </p:spPr>
      </p:pic>
      <p:sp>
        <p:nvSpPr>
          <p:cNvPr id="6" name="모서리가 둥근 직사각형 5">
            <a:hlinkClick r:id="rId3" action="ppaction://hlinksldjump"/>
          </p:cNvPr>
          <p:cNvSpPr/>
          <p:nvPr/>
        </p:nvSpPr>
        <p:spPr>
          <a:xfrm>
            <a:off x="10668000" y="131883"/>
            <a:ext cx="1808740" cy="515815"/>
          </a:xfrm>
          <a:prstGeom prst="roundRect">
            <a:avLst/>
          </a:prstGeom>
          <a:solidFill>
            <a:srgbClr val="D4DD1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부제목 4">
            <a:hlinkClick r:id="rId3" action="ppaction://hlinksldjump"/>
          </p:cNvPr>
          <p:cNvSpPr txBox="1">
            <a:spLocks/>
          </p:cNvSpPr>
          <p:nvPr/>
        </p:nvSpPr>
        <p:spPr>
          <a:xfrm>
            <a:off x="10703169" y="245114"/>
            <a:ext cx="1711569" cy="310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dirty="0" smtClean="0"/>
              <a:t>목차로 돌아가기</a:t>
            </a:r>
            <a:endParaRPr lang="ko-KR" altLang="en-US" sz="1600" b="1" dirty="0"/>
          </a:p>
        </p:txBody>
      </p:sp>
      <p:grpSp>
        <p:nvGrpSpPr>
          <p:cNvPr id="3" name="그룹 2"/>
          <p:cNvGrpSpPr/>
          <p:nvPr/>
        </p:nvGrpSpPr>
        <p:grpSpPr>
          <a:xfrm>
            <a:off x="11951254" y="946180"/>
            <a:ext cx="508195" cy="5911820"/>
            <a:chOff x="11951254" y="946180"/>
            <a:chExt cx="508195" cy="5911820"/>
          </a:xfrm>
        </p:grpSpPr>
        <p:grpSp>
          <p:nvGrpSpPr>
            <p:cNvPr id="8" name="그룹 7"/>
            <p:cNvGrpSpPr/>
            <p:nvPr/>
          </p:nvGrpSpPr>
          <p:grpSpPr>
            <a:xfrm>
              <a:off x="11984682" y="946180"/>
              <a:ext cx="417340" cy="5911820"/>
              <a:chOff x="11984682" y="946180"/>
              <a:chExt cx="417340" cy="5911820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11984682" y="946180"/>
                <a:ext cx="417340" cy="5911820"/>
                <a:chOff x="11984682" y="946180"/>
                <a:chExt cx="417340" cy="5911820"/>
              </a:xfrm>
            </p:grpSpPr>
            <p:cxnSp>
              <p:nvCxnSpPr>
                <p:cNvPr id="12" name="직선 연결선 11"/>
                <p:cNvCxnSpPr/>
                <p:nvPr/>
              </p:nvCxnSpPr>
              <p:spPr>
                <a:xfrm>
                  <a:off x="12194769" y="1048629"/>
                  <a:ext cx="0" cy="5809371"/>
                </a:xfrm>
                <a:prstGeom prst="line">
                  <a:avLst/>
                </a:prstGeom>
                <a:ln w="762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타원 13"/>
                <p:cNvSpPr/>
                <p:nvPr/>
              </p:nvSpPr>
              <p:spPr>
                <a:xfrm>
                  <a:off x="11984682" y="946180"/>
                  <a:ext cx="417340" cy="41734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1" name="타원 10"/>
              <p:cNvSpPr/>
              <p:nvPr/>
            </p:nvSpPr>
            <p:spPr>
              <a:xfrm>
                <a:off x="11984682" y="2689783"/>
                <a:ext cx="417340" cy="41734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타원 15"/>
            <p:cNvSpPr/>
            <p:nvPr/>
          </p:nvSpPr>
          <p:spPr>
            <a:xfrm>
              <a:off x="11989706" y="4569497"/>
              <a:ext cx="417340" cy="4173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1951254" y="6320292"/>
              <a:ext cx="508195" cy="508195"/>
            </a:xfrm>
            <a:prstGeom prst="ellipse">
              <a:avLst/>
            </a:prstGeom>
            <a:solidFill>
              <a:srgbClr val="D4DD10"/>
            </a:solidFill>
            <a:ln w="1143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8" name="텍스트 개체 틀 4"/>
          <p:cNvSpPr txBox="1">
            <a:spLocks/>
          </p:cNvSpPr>
          <p:nvPr/>
        </p:nvSpPr>
        <p:spPr>
          <a:xfrm>
            <a:off x="202294" y="3752436"/>
            <a:ext cx="1534789" cy="40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…….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텍스트 개체 틀 4"/>
          <p:cNvSpPr txBox="1">
            <a:spLocks/>
          </p:cNvSpPr>
          <p:nvPr/>
        </p:nvSpPr>
        <p:spPr>
          <a:xfrm>
            <a:off x="2574545" y="4312494"/>
            <a:ext cx="1534789" cy="40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보고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…….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텍스트 개체 틀 4"/>
          <p:cNvSpPr txBox="1">
            <a:spLocks/>
          </p:cNvSpPr>
          <p:nvPr/>
        </p:nvSpPr>
        <p:spPr>
          <a:xfrm>
            <a:off x="2764263" y="5086054"/>
            <a:ext cx="1534789" cy="40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…….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06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보고서 쓰기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37" y="3570717"/>
            <a:ext cx="2912376" cy="2912376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758536"/>
            <a:ext cx="4477451" cy="59813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활동 종료일로부터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일 또는 </a:t>
            </a:r>
            <a:r>
              <a:rPr lang="en-US" altLang="ko-KR" b="1" dirty="0" smtClean="0"/>
              <a:t>31</a:t>
            </a:r>
            <a:r>
              <a:rPr lang="ko-KR" altLang="en-US" b="1" dirty="0" smtClean="0"/>
              <a:t>일 이내</a:t>
            </a:r>
            <a:r>
              <a:rPr lang="ko-KR" altLang="en-US" dirty="0" smtClean="0"/>
              <a:t>에 보고서를 작성해 결재를 올리셔야 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인정되는 보고서의 기준은 다음과 같습니다</a:t>
            </a:r>
            <a:r>
              <a:rPr lang="en-US" altLang="ko-KR" dirty="0" smtClean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한글 </a:t>
            </a:r>
            <a:r>
              <a:rPr lang="ko-KR" altLang="en-US" dirty="0"/>
              <a:t>문서 </a:t>
            </a:r>
            <a:r>
              <a:rPr lang="en-US" altLang="ko-KR" dirty="0" smtClean="0"/>
              <a:t>A4 </a:t>
            </a:r>
            <a:r>
              <a:rPr lang="ko-KR" altLang="en-US" dirty="0" smtClean="0"/>
              <a:t>표준 </a:t>
            </a:r>
            <a:r>
              <a:rPr lang="ko-KR" altLang="en-US" dirty="0"/>
              <a:t>규격 </a:t>
            </a:r>
            <a:r>
              <a:rPr lang="en-US" altLang="ko-KR" b="1" dirty="0"/>
              <a:t>2</a:t>
            </a:r>
            <a:r>
              <a:rPr lang="ko-KR" altLang="en-US" b="1" dirty="0"/>
              <a:t>쪽 </a:t>
            </a:r>
            <a:r>
              <a:rPr lang="ko-KR" altLang="en-US" b="1" dirty="0" smtClean="0"/>
              <a:t>이상</a:t>
            </a:r>
            <a:endParaRPr lang="en-US" altLang="ko-KR" b="1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분량을 맞출 시 </a:t>
            </a:r>
            <a:r>
              <a:rPr lang="en-US" altLang="ko-KR" dirty="0" smtClean="0"/>
              <a:t>MS </a:t>
            </a:r>
            <a:r>
              <a:rPr lang="ko-KR" altLang="en-US" dirty="0" smtClean="0"/>
              <a:t>워드나</a:t>
            </a:r>
            <a:r>
              <a:rPr lang="en-US" altLang="ko-KR" dirty="0" smtClean="0"/>
              <a:t> PPT, </a:t>
            </a:r>
            <a:r>
              <a:rPr lang="ko-KR" altLang="en-US" dirty="0" smtClean="0"/>
              <a:t>엑셀도 인정</a:t>
            </a:r>
            <a:endParaRPr lang="en-US" altLang="ko-KR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마지막 쪽은 반 이상을 채웠을 때 </a:t>
            </a:r>
            <a:r>
              <a:rPr lang="en-US" altLang="ko-KR" dirty="0" smtClean="0"/>
              <a:t>1</a:t>
            </a:r>
            <a:r>
              <a:rPr lang="ko-KR" altLang="en-US" dirty="0" smtClean="0"/>
              <a:t>쪽 작성으로 인정</a:t>
            </a:r>
            <a:endParaRPr lang="en-US" altLang="ko-KR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글씨 크기 제한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최대 </a:t>
            </a:r>
            <a:r>
              <a:rPr lang="en-US" altLang="ko-KR" dirty="0" smtClean="0"/>
              <a:t>12pt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사진 크기 제한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최대 </a:t>
            </a:r>
            <a:r>
              <a:rPr lang="en-US" altLang="ko-KR" dirty="0" smtClean="0"/>
              <a:t>70*45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45*70(</a:t>
            </a:r>
            <a:r>
              <a:rPr lang="ko-KR" altLang="en-US" dirty="0" smtClean="0"/>
              <a:t>단위가 뭔지는 누구도 모릅니다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공지가 잘못했네요</a:t>
            </a:r>
            <a:r>
              <a:rPr lang="en-US" altLang="ko-KR" dirty="0" smtClean="0"/>
              <a:t>.)</a:t>
            </a:r>
          </a:p>
          <a:p>
            <a:pPr>
              <a:lnSpc>
                <a:spcPct val="100000"/>
              </a:lnSpc>
            </a:pPr>
            <a:endParaRPr lang="en-US" altLang="ko-KR" dirty="0" smtClean="0"/>
          </a:p>
          <a:p>
            <a:pPr>
              <a:lnSpc>
                <a:spcPct val="100000"/>
              </a:lnSpc>
            </a:pPr>
            <a:r>
              <a:rPr lang="ko-KR" altLang="en-US" dirty="0" smtClean="0"/>
              <a:t>결재까지 </a:t>
            </a:r>
            <a:r>
              <a:rPr lang="ko-KR" altLang="en-US" dirty="0"/>
              <a:t>완료된 </a:t>
            </a:r>
            <a:r>
              <a:rPr lang="ko-KR" altLang="en-US" b="1" dirty="0"/>
              <a:t>보고서는 </a:t>
            </a:r>
            <a:r>
              <a:rPr lang="ko-KR" altLang="en-US" b="1" dirty="0" err="1" smtClean="0"/>
              <a:t>전사원에게</a:t>
            </a:r>
            <a:r>
              <a:rPr lang="ko-KR" altLang="en-US" b="1" dirty="0" smtClean="0"/>
              <a:t> 공개</a:t>
            </a:r>
            <a:r>
              <a:rPr lang="ko-KR" altLang="en-US" dirty="0" smtClean="0"/>
              <a:t>됩니다</a:t>
            </a:r>
            <a:r>
              <a:rPr lang="en-US" altLang="ko-KR" dirty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 smtClean="0"/>
              <a:t>위의 </a:t>
            </a:r>
            <a:r>
              <a:rPr lang="ko-KR" altLang="en-US" b="1" dirty="0" smtClean="0"/>
              <a:t>기준을 지키지 않은 보고서를 제출하면 </a:t>
            </a:r>
            <a:r>
              <a:rPr lang="ko-KR" altLang="en-US" dirty="0" smtClean="0"/>
              <a:t>상위 </a:t>
            </a:r>
            <a:r>
              <a:rPr lang="ko-KR" altLang="en-US" dirty="0" err="1" smtClean="0"/>
              <a:t>직책자</a:t>
            </a:r>
            <a:r>
              <a:rPr lang="ko-KR" altLang="en-US" dirty="0" smtClean="0"/>
              <a:t> 또는 </a:t>
            </a:r>
            <a:r>
              <a:rPr lang="en-US" altLang="ko-KR" dirty="0" smtClean="0"/>
              <a:t>HR </a:t>
            </a:r>
            <a:r>
              <a:rPr lang="ko-KR" altLang="en-US" dirty="0" smtClean="0"/>
              <a:t>담당자로부터 개인적인 연락을 받은 뒤 </a:t>
            </a:r>
            <a:r>
              <a:rPr lang="ko-KR" altLang="en-US" b="1" dirty="0" smtClean="0"/>
              <a:t>보고서를 </a:t>
            </a:r>
            <a:r>
              <a:rPr lang="ko-KR" altLang="en-US" b="1" dirty="0" err="1" smtClean="0"/>
              <a:t>재작성</a:t>
            </a:r>
            <a:r>
              <a:rPr lang="ko-KR" altLang="en-US" dirty="0" err="1" smtClean="0"/>
              <a:t>하게</a:t>
            </a:r>
            <a:r>
              <a:rPr lang="ko-KR" altLang="en-US" dirty="0" smtClean="0"/>
              <a:t> 됩니다</a:t>
            </a:r>
            <a:r>
              <a:rPr lang="en-US" altLang="ko-KR" dirty="0" smtClean="0"/>
              <a:t>!</a:t>
            </a:r>
          </a:p>
          <a:p>
            <a:pPr>
              <a:lnSpc>
                <a:spcPct val="100000"/>
              </a:lnSpc>
            </a:pPr>
            <a:r>
              <a:rPr lang="ko-KR" altLang="en-US" sz="1050" dirty="0" smtClean="0"/>
              <a:t>그리고 </a:t>
            </a:r>
            <a:r>
              <a:rPr lang="ko-KR" altLang="en-US" sz="1050" dirty="0" smtClean="0"/>
              <a:t>암암리에 조리돌림을 </a:t>
            </a:r>
            <a:r>
              <a:rPr lang="ko-KR" altLang="en-US" sz="1050" dirty="0" smtClean="0"/>
              <a:t>당할 수 있어요</a:t>
            </a:r>
            <a:r>
              <a:rPr lang="en-US" altLang="ko-KR" sz="1050" dirty="0"/>
              <a:t>.</a:t>
            </a:r>
            <a:endParaRPr lang="en-US" altLang="ko-KR" sz="1050" dirty="0" smtClean="0"/>
          </a:p>
        </p:txBody>
      </p:sp>
      <p:grpSp>
        <p:nvGrpSpPr>
          <p:cNvPr id="86" name="그룹 85"/>
          <p:cNvGrpSpPr/>
          <p:nvPr/>
        </p:nvGrpSpPr>
        <p:grpSpPr>
          <a:xfrm>
            <a:off x="5224925" y="602673"/>
            <a:ext cx="3128077" cy="2233211"/>
            <a:chOff x="5470654" y="413687"/>
            <a:chExt cx="3392791" cy="2422197"/>
          </a:xfrm>
        </p:grpSpPr>
        <p:sp>
          <p:nvSpPr>
            <p:cNvPr id="6" name="직사각형 5"/>
            <p:cNvSpPr/>
            <p:nvPr/>
          </p:nvSpPr>
          <p:spPr>
            <a:xfrm>
              <a:off x="5470654" y="881243"/>
              <a:ext cx="1595166" cy="19546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68279" y="881243"/>
              <a:ext cx="1595166" cy="19546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5554" y="413687"/>
              <a:ext cx="2348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좋은 </a:t>
              </a:r>
              <a:r>
                <a:rPr lang="ko-KR" altLang="en-US" sz="1600" dirty="0"/>
                <a:t>보고서의 </a:t>
              </a:r>
              <a:r>
                <a:rPr lang="ko-KR" altLang="en-US" sz="1600" dirty="0" smtClean="0"/>
                <a:t>예 </a:t>
              </a:r>
              <a:r>
                <a:rPr lang="en-US" altLang="ko-KR" sz="1600" dirty="0" smtClean="0"/>
                <a:t>1</a:t>
              </a:r>
              <a:endParaRPr lang="ko-KR" altLang="en-US" sz="1600" dirty="0"/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5663045" y="1109843"/>
              <a:ext cx="78971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5681150" y="1369616"/>
              <a:ext cx="1174173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5681150" y="1515089"/>
              <a:ext cx="1174173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5681150" y="1650171"/>
              <a:ext cx="1174173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5681150" y="1774862"/>
              <a:ext cx="1174173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5681150" y="1879345"/>
              <a:ext cx="376750" cy="4378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6172200" y="2013148"/>
              <a:ext cx="6650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6172200" y="2148230"/>
              <a:ext cx="6650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6172200" y="2283312"/>
              <a:ext cx="6650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5681150" y="2408003"/>
              <a:ext cx="115606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5681150" y="2553476"/>
              <a:ext cx="115606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7478775" y="1076687"/>
              <a:ext cx="1174173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7478775" y="1222160"/>
              <a:ext cx="1174173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7478775" y="1357242"/>
              <a:ext cx="1174173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7478775" y="1481933"/>
              <a:ext cx="1174173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직사각형 31"/>
            <p:cNvSpPr/>
            <p:nvPr/>
          </p:nvSpPr>
          <p:spPr>
            <a:xfrm>
              <a:off x="8276198" y="1616884"/>
              <a:ext cx="376750" cy="43782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7478775" y="1761078"/>
              <a:ext cx="6650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7478775" y="1896160"/>
              <a:ext cx="6650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7478775" y="2031242"/>
              <a:ext cx="6650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7478775" y="2171700"/>
              <a:ext cx="115606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7478775" y="2304093"/>
              <a:ext cx="665018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그룹 84"/>
          <p:cNvGrpSpPr/>
          <p:nvPr/>
        </p:nvGrpSpPr>
        <p:grpSpPr>
          <a:xfrm>
            <a:off x="8740854" y="602673"/>
            <a:ext cx="3128077" cy="2233211"/>
            <a:chOff x="9224286" y="413687"/>
            <a:chExt cx="3392791" cy="2422197"/>
          </a:xfrm>
        </p:grpSpPr>
        <p:sp>
          <p:nvSpPr>
            <p:cNvPr id="39" name="TextBox 38"/>
            <p:cNvSpPr txBox="1"/>
            <p:nvPr/>
          </p:nvSpPr>
          <p:spPr>
            <a:xfrm>
              <a:off x="9790750" y="413687"/>
              <a:ext cx="2348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좋은 </a:t>
              </a:r>
              <a:r>
                <a:rPr lang="ko-KR" altLang="en-US" sz="1600" dirty="0"/>
                <a:t>보고서의 </a:t>
              </a:r>
              <a:r>
                <a:rPr lang="ko-KR" altLang="en-US" sz="1600" dirty="0" smtClean="0"/>
                <a:t>예 </a:t>
              </a:r>
              <a:r>
                <a:rPr lang="en-US" altLang="ko-KR" sz="1600" dirty="0" smtClean="0"/>
                <a:t>2</a:t>
              </a:r>
              <a:endParaRPr lang="ko-KR" altLang="en-US" sz="1600" dirty="0"/>
            </a:p>
          </p:txBody>
        </p:sp>
        <p:grpSp>
          <p:nvGrpSpPr>
            <p:cNvPr id="84" name="그룹 83"/>
            <p:cNvGrpSpPr/>
            <p:nvPr/>
          </p:nvGrpSpPr>
          <p:grpSpPr>
            <a:xfrm>
              <a:off x="9224286" y="881243"/>
              <a:ext cx="3392791" cy="1954641"/>
              <a:chOff x="9224286" y="881243"/>
              <a:chExt cx="3392791" cy="195464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9224286" y="881243"/>
                <a:ext cx="1595166" cy="195464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11021911" y="881243"/>
                <a:ext cx="1595166" cy="195464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2" name="직선 연결선 41"/>
              <p:cNvCxnSpPr/>
              <p:nvPr/>
            </p:nvCxnSpPr>
            <p:spPr>
              <a:xfrm>
                <a:off x="9416677" y="1109843"/>
                <a:ext cx="78971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>
                <a:off x="9434782" y="1369616"/>
                <a:ext cx="1174173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>
                <a:off x="9434782" y="1515089"/>
                <a:ext cx="1174173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/>
              <p:cNvCxnSpPr/>
              <p:nvPr/>
            </p:nvCxnSpPr>
            <p:spPr>
              <a:xfrm>
                <a:off x="9434782" y="1650171"/>
                <a:ext cx="1174173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>
                <a:off x="9434782" y="1774862"/>
                <a:ext cx="1174173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>
                <a:off x="9434782" y="2408003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9434782" y="2553476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직선 연결선 70"/>
              <p:cNvCxnSpPr/>
              <p:nvPr/>
            </p:nvCxnSpPr>
            <p:spPr>
              <a:xfrm>
                <a:off x="9434782" y="2272922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연결선 71"/>
              <p:cNvCxnSpPr/>
              <p:nvPr/>
            </p:nvCxnSpPr>
            <p:spPr>
              <a:xfrm>
                <a:off x="9434782" y="2126744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/>
              <p:cNvCxnSpPr/>
              <p:nvPr/>
            </p:nvCxnSpPr>
            <p:spPr>
              <a:xfrm>
                <a:off x="9434782" y="1965505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>
                <a:off x="11242798" y="1076687"/>
                <a:ext cx="1174173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74"/>
              <p:cNvCxnSpPr/>
              <p:nvPr/>
            </p:nvCxnSpPr>
            <p:spPr>
              <a:xfrm>
                <a:off x="11242798" y="1222160"/>
                <a:ext cx="1174173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/>
              <p:cNvCxnSpPr/>
              <p:nvPr/>
            </p:nvCxnSpPr>
            <p:spPr>
              <a:xfrm>
                <a:off x="11242798" y="1357242"/>
                <a:ext cx="1174173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직선 연결선 76"/>
              <p:cNvCxnSpPr/>
              <p:nvPr/>
            </p:nvCxnSpPr>
            <p:spPr>
              <a:xfrm>
                <a:off x="11242798" y="1481933"/>
                <a:ext cx="1174173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연결선 77"/>
              <p:cNvCxnSpPr/>
              <p:nvPr/>
            </p:nvCxnSpPr>
            <p:spPr>
              <a:xfrm>
                <a:off x="11242798" y="2115074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연결선 78"/>
              <p:cNvCxnSpPr/>
              <p:nvPr/>
            </p:nvCxnSpPr>
            <p:spPr>
              <a:xfrm>
                <a:off x="11242798" y="2260547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/>
              <p:nvPr/>
            </p:nvCxnSpPr>
            <p:spPr>
              <a:xfrm>
                <a:off x="11242798" y="1979993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/>
              <p:nvPr/>
            </p:nvCxnSpPr>
            <p:spPr>
              <a:xfrm>
                <a:off x="11242798" y="1833815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>
                <a:off x="11242798" y="1672576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>
                <a:off x="11242798" y="2408003"/>
                <a:ext cx="1156068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그룹 88"/>
          <p:cNvGrpSpPr/>
          <p:nvPr/>
        </p:nvGrpSpPr>
        <p:grpSpPr>
          <a:xfrm>
            <a:off x="5224925" y="3644121"/>
            <a:ext cx="3128077" cy="2196720"/>
            <a:chOff x="5470654" y="3458223"/>
            <a:chExt cx="3392791" cy="2382618"/>
          </a:xfrm>
        </p:grpSpPr>
        <p:sp>
          <p:nvSpPr>
            <p:cNvPr id="12" name="TextBox 11"/>
            <p:cNvSpPr txBox="1"/>
            <p:nvPr/>
          </p:nvSpPr>
          <p:spPr>
            <a:xfrm>
              <a:off x="5995554" y="3458223"/>
              <a:ext cx="23483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나쁜 </a:t>
              </a:r>
              <a:r>
                <a:rPr lang="ko-KR" altLang="en-US" sz="1600" dirty="0"/>
                <a:t>보고서의 </a:t>
              </a:r>
              <a:r>
                <a:rPr lang="ko-KR" altLang="en-US" sz="1600" dirty="0" smtClean="0"/>
                <a:t>예</a:t>
              </a:r>
              <a:endParaRPr lang="ko-KR" altLang="en-US" sz="1600" dirty="0"/>
            </a:p>
          </p:txBody>
        </p:sp>
        <p:grpSp>
          <p:nvGrpSpPr>
            <p:cNvPr id="88" name="그룹 87"/>
            <p:cNvGrpSpPr/>
            <p:nvPr/>
          </p:nvGrpSpPr>
          <p:grpSpPr>
            <a:xfrm>
              <a:off x="5470654" y="3886200"/>
              <a:ext cx="3392791" cy="1954641"/>
              <a:chOff x="5470654" y="3886200"/>
              <a:chExt cx="3392791" cy="1954641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5470654" y="3886200"/>
                <a:ext cx="1595166" cy="195464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7268279" y="3886200"/>
                <a:ext cx="1595166" cy="195464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7434534" y="4029232"/>
                <a:ext cx="1325002" cy="73146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7434534" y="4846063"/>
                <a:ext cx="1325002" cy="73146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5681150" y="5012764"/>
                <a:ext cx="753501" cy="64567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631872" y="4343007"/>
                <a:ext cx="14027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참 </a:t>
                </a:r>
                <a:r>
                  <a:rPr lang="ko-KR" altLang="en-US" sz="1400" dirty="0" err="1" smtClean="0"/>
                  <a:t>재미썼따</a:t>
                </a:r>
                <a:r>
                  <a:rPr lang="en-US" altLang="ko-KR" sz="1400" dirty="0" smtClean="0"/>
                  <a:t>.</a:t>
                </a:r>
              </a:p>
              <a:p>
                <a:r>
                  <a:rPr lang="ko-KR" altLang="en-US" sz="1400" dirty="0" err="1" smtClean="0"/>
                  <a:t>정말루</a:t>
                </a:r>
                <a:r>
                  <a:rPr lang="en-US" altLang="ko-KR" sz="1400" dirty="0" smtClean="0"/>
                  <a:t>!</a:t>
                </a:r>
                <a:endParaRPr lang="ko-KR" altLang="en-US" sz="14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631872" y="4029232"/>
                <a:ext cx="1402775" cy="33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 smtClean="0"/>
                  <a:t>이름</a:t>
                </a:r>
                <a:endParaRPr lang="ko-KR" altLang="en-US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38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결과 보고 창으로 이동하기</a:t>
            </a:r>
            <a:endParaRPr lang="ko-KR" altLang="en-US" dirty="0"/>
          </a:p>
        </p:txBody>
      </p:sp>
      <p:pic>
        <p:nvPicPr>
          <p:cNvPr id="4" name="내용 개체 틀 3" descr="화면 캡처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8" y="1472000"/>
            <a:ext cx="7889875" cy="3925113"/>
          </a:xfrm>
        </p:spPr>
      </p:pic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arenBoth"/>
            </a:pPr>
            <a:r>
              <a:rPr lang="ko-KR" altLang="en-US" dirty="0" smtClean="0"/>
              <a:t>교육 역량 시스템에 들어갑니다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arenBoth"/>
            </a:pPr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dirty="0" smtClean="0"/>
              <a:t>교육 역량 시스템 상단의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결과 보고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탭을 눌러 결과 보고 창으로 이동합니다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들어가시면 좌측에 각 활동의 종류별 탭이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일반적인 교육문화활동 보고는 처음 뜨는 창에서 하시면 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한 해에 진행했거나 진행중인 모든 활동이 화면에 떠 있을 것입니다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신청 결재를 올릴 때 선택한 기간이 지나면 보고할 활동의 제목을 클릭해 결재를 올릴 수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※ </a:t>
            </a:r>
            <a:r>
              <a:rPr lang="ko-KR" altLang="en-US" dirty="0" smtClean="0"/>
              <a:t>결재를 올릴 수 없는 상태의 활동은 아예 클릭이 되지 않습니다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883400" y="1472000"/>
            <a:ext cx="533400" cy="394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248400" y="2273300"/>
            <a:ext cx="44323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805291" y="1368733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2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3099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8" y="516511"/>
            <a:ext cx="7889875" cy="5836091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42" y="128427"/>
            <a:ext cx="3932237" cy="676171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결과 보고하기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904010"/>
            <a:ext cx="3932237" cy="5835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ko-KR" dirty="0" smtClean="0"/>
              <a:t>(1) </a:t>
            </a:r>
            <a:r>
              <a:rPr lang="ko-KR" altLang="en-US" dirty="0" smtClean="0"/>
              <a:t>활동 결과를 보고 창의 빈 칸을 모두 입력합니다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dirty="0" smtClean="0"/>
              <a:t>※ </a:t>
            </a:r>
            <a:r>
              <a:rPr lang="ko-KR" altLang="en-US" dirty="0" smtClean="0"/>
              <a:t>여행 비용의 경우 항목별로 금액 제한이 있습니다</a:t>
            </a:r>
            <a:r>
              <a:rPr lang="en-US" altLang="ko-KR" dirty="0" smtClean="0"/>
              <a:t>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숙박비</a:t>
            </a:r>
            <a:r>
              <a:rPr lang="en-US" altLang="ko-KR" dirty="0" smtClean="0"/>
              <a:t>: 1</a:t>
            </a:r>
            <a:r>
              <a:rPr lang="ko-KR" altLang="en-US" dirty="0" smtClean="0"/>
              <a:t>일 </a:t>
            </a:r>
            <a:r>
              <a:rPr lang="en-US" altLang="ko-KR" dirty="0" smtClean="0"/>
              <a:t>45,000</a:t>
            </a:r>
            <a:r>
              <a:rPr lang="ko-KR" altLang="en-US" dirty="0" smtClean="0"/>
              <a:t>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여행 박수에 따라 곱한 금액 청구 가능</a:t>
            </a:r>
            <a:r>
              <a:rPr lang="en-US" altLang="ko-KR" dirty="0" smtClean="0"/>
              <a:t>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교통비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본인이 실제로 지출한 티켓 금액에 따라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만 원까지 지원 가능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수도권 여행일 경우 </a:t>
            </a:r>
            <a:r>
              <a:rPr lang="en-US" altLang="ko-KR" dirty="0" smtClean="0"/>
              <a:t>5</a:t>
            </a:r>
            <a:r>
              <a:rPr lang="ko-KR" altLang="en-US" dirty="0" smtClean="0"/>
              <a:t>만 원으로 제한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주유비</a:t>
            </a:r>
            <a:r>
              <a:rPr lang="ko-KR" altLang="en-US" dirty="0" smtClean="0"/>
              <a:t> 청구 불가</a:t>
            </a:r>
            <a:r>
              <a:rPr lang="en-US" altLang="ko-KR" dirty="0" smtClean="0"/>
              <a:t>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/>
              <a:t>식비</a:t>
            </a:r>
            <a:r>
              <a:rPr lang="en-US" altLang="ko-KR" dirty="0" smtClean="0"/>
              <a:t>: 1</a:t>
            </a:r>
            <a:r>
              <a:rPr lang="ko-KR" altLang="en-US" dirty="0" smtClean="0"/>
              <a:t>끼 </a:t>
            </a:r>
            <a:r>
              <a:rPr lang="en-US" altLang="ko-KR" dirty="0" smtClean="0"/>
              <a:t>7,000</a:t>
            </a:r>
            <a:r>
              <a:rPr lang="ko-KR" altLang="en-US" dirty="0" smtClean="0"/>
              <a:t>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하루 최대 </a:t>
            </a:r>
            <a:r>
              <a:rPr lang="en-US" altLang="ko-KR" dirty="0" smtClean="0"/>
              <a:t>21,000</a:t>
            </a:r>
            <a:r>
              <a:rPr lang="ko-KR" altLang="en-US" dirty="0" smtClean="0"/>
              <a:t>원</a:t>
            </a:r>
            <a:r>
              <a:rPr lang="en-US" altLang="ko-KR" dirty="0" smtClean="0"/>
              <a:t>(</a:t>
            </a:r>
            <a:r>
              <a:rPr lang="ko-KR" altLang="en-US" dirty="0" smtClean="0"/>
              <a:t>여행 박수에 따라 곱한 금액 청구 가능</a:t>
            </a:r>
            <a:r>
              <a:rPr lang="en-US" altLang="ko-KR" dirty="0" smtClean="0"/>
              <a:t>/</a:t>
            </a:r>
            <a:r>
              <a:rPr lang="ko-KR" altLang="en-US" dirty="0" smtClean="0"/>
              <a:t>회사나 자택 근처의 식비 청구 불가</a:t>
            </a:r>
            <a:r>
              <a:rPr lang="en-US" altLang="ko-KR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dirty="0" smtClean="0"/>
              <a:t>10</a:t>
            </a:r>
            <a:r>
              <a:rPr lang="ko-KR" altLang="en-US" dirty="0" smtClean="0"/>
              <a:t>만 원을 </a:t>
            </a:r>
            <a:r>
              <a:rPr lang="ko-KR" altLang="en-US" dirty="0"/>
              <a:t>여러 항목으로 </a:t>
            </a:r>
            <a:r>
              <a:rPr lang="ko-KR" altLang="en-US" dirty="0" smtClean="0"/>
              <a:t>나눠서 신청하셔도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신청하는 금액이 있는 항목의 영수증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사본은 모두 제출하셔야 해요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(2) </a:t>
            </a:r>
            <a:r>
              <a:rPr lang="ko-KR" altLang="en-US" dirty="0" smtClean="0"/>
              <a:t>교육문화활동 보고서를 첨부해 주세요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(3) </a:t>
            </a:r>
            <a:r>
              <a:rPr lang="ko-KR" altLang="en-US" dirty="0" smtClean="0"/>
              <a:t>우측 상단의 징그러운 저장 버튼을 누르시면 결재 창으로 날아갑니다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sp>
        <p:nvSpPr>
          <p:cNvPr id="6" name="직사각형 5"/>
          <p:cNvSpPr/>
          <p:nvPr/>
        </p:nvSpPr>
        <p:spPr>
          <a:xfrm>
            <a:off x="5351318" y="5507182"/>
            <a:ext cx="3958936" cy="716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51318" y="1153391"/>
            <a:ext cx="6587837" cy="4260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305309" y="516511"/>
            <a:ext cx="592282" cy="470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248051" y="5476652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2</a:t>
            </a:r>
            <a:endParaRPr lang="ko-KR" altLang="en-US" sz="1050" b="1" dirty="0"/>
          </a:p>
        </p:txBody>
      </p:sp>
      <p:sp>
        <p:nvSpPr>
          <p:cNvPr id="12" name="타원 11"/>
          <p:cNvSpPr/>
          <p:nvPr/>
        </p:nvSpPr>
        <p:spPr>
          <a:xfrm>
            <a:off x="5248051" y="1059873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13" name="타원 12"/>
          <p:cNvSpPr/>
          <p:nvPr/>
        </p:nvSpPr>
        <p:spPr>
          <a:xfrm>
            <a:off x="11202042" y="417156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3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6777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0" y="2209799"/>
            <a:ext cx="12192000" cy="1300163"/>
          </a:xfrm>
        </p:spPr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할 활동 정하기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6444342" y="3602038"/>
            <a:ext cx="4223657" cy="1655762"/>
          </a:xfrm>
        </p:spPr>
        <p:txBody>
          <a:bodyPr/>
          <a:lstStyle/>
          <a:p>
            <a:r>
              <a:rPr lang="ko-KR" altLang="en-US" dirty="0" smtClean="0"/>
              <a:t>팁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038"/>
            <a:ext cx="2765338" cy="3255962"/>
          </a:xfrm>
          <a:prstGeom prst="rect">
            <a:avLst/>
          </a:prstGeom>
        </p:spPr>
      </p:pic>
      <p:sp>
        <p:nvSpPr>
          <p:cNvPr id="13" name="모서리가 둥근 직사각형 12">
            <a:hlinkClick r:id="rId3" action="ppaction://hlinksldjump"/>
          </p:cNvPr>
          <p:cNvSpPr/>
          <p:nvPr/>
        </p:nvSpPr>
        <p:spPr>
          <a:xfrm>
            <a:off x="10668000" y="131883"/>
            <a:ext cx="1808740" cy="515815"/>
          </a:xfrm>
          <a:prstGeom prst="roundRect">
            <a:avLst/>
          </a:prstGeom>
          <a:solidFill>
            <a:srgbClr val="D4DD1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부제목 4">
            <a:hlinkClick r:id="rId3" action="ppaction://hlinksldjump"/>
          </p:cNvPr>
          <p:cNvSpPr txBox="1">
            <a:spLocks/>
          </p:cNvSpPr>
          <p:nvPr/>
        </p:nvSpPr>
        <p:spPr>
          <a:xfrm>
            <a:off x="10703169" y="245114"/>
            <a:ext cx="1711569" cy="310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dirty="0" smtClean="0"/>
              <a:t>목차로 돌아가기</a:t>
            </a:r>
            <a:endParaRPr lang="ko-KR" altLang="en-US" sz="1600" b="1" dirty="0"/>
          </a:p>
        </p:txBody>
      </p:sp>
      <p:sp>
        <p:nvSpPr>
          <p:cNvPr id="15" name="텍스트 개체 틀 4"/>
          <p:cNvSpPr txBox="1">
            <a:spLocks/>
          </p:cNvSpPr>
          <p:nvPr/>
        </p:nvSpPr>
        <p:spPr>
          <a:xfrm>
            <a:off x="2824055" y="4911483"/>
            <a:ext cx="3103999" cy="876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나는 아무 계획이 없다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왜냐하면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아무 계획이 없기 때문이다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1940662" y="1048629"/>
            <a:ext cx="508195" cy="5809371"/>
            <a:chOff x="11940662" y="1048629"/>
            <a:chExt cx="508195" cy="5809371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12194769" y="1048629"/>
              <a:ext cx="0" cy="5809371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타원 18"/>
            <p:cNvSpPr/>
            <p:nvPr/>
          </p:nvSpPr>
          <p:spPr>
            <a:xfrm>
              <a:off x="11940662" y="1048629"/>
              <a:ext cx="508195" cy="508195"/>
            </a:xfrm>
            <a:prstGeom prst="ellipse">
              <a:avLst/>
            </a:prstGeom>
            <a:solidFill>
              <a:srgbClr val="D4DD10"/>
            </a:solidFill>
            <a:ln w="1143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>
              <a:off x="11971982" y="6438904"/>
              <a:ext cx="417340" cy="4173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11984682" y="2851834"/>
              <a:ext cx="417340" cy="4173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11984682" y="4589916"/>
              <a:ext cx="417340" cy="4173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26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42" y="128427"/>
            <a:ext cx="3932237" cy="50541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보고서 결재 올리기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831274"/>
            <a:ext cx="5553540" cy="5908574"/>
          </a:xfrm>
        </p:spPr>
        <p:txBody>
          <a:bodyPr/>
          <a:lstStyle/>
          <a:p>
            <a:r>
              <a:rPr lang="ko-KR" altLang="en-US" dirty="0" smtClean="0"/>
              <a:t>야생의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결재 창이 나타났습니다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앞서 작성하신 내용이 결재 문서에 자동으로 입력되어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혹시 잘못 입력한 게 없는지 확인해 주세요</a:t>
            </a:r>
            <a:r>
              <a:rPr lang="en-US" altLang="ko-KR" dirty="0" smtClean="0"/>
              <a:t>.(10</a:t>
            </a:r>
            <a:r>
              <a:rPr lang="ko-KR" altLang="en-US" dirty="0" smtClean="0"/>
              <a:t>만 원을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만 원이라고 썼다거나</a:t>
            </a:r>
            <a:r>
              <a:rPr lang="en-US" altLang="ko-KR" dirty="0" smtClean="0"/>
              <a:t>….)</a:t>
            </a:r>
          </a:p>
          <a:p>
            <a:endParaRPr lang="en-US" altLang="ko-KR" dirty="0" smtClean="0"/>
          </a:p>
          <a:p>
            <a:pPr marL="342900" indent="-342900">
              <a:buAutoNum type="arabicParenBoth"/>
            </a:pPr>
            <a:r>
              <a:rPr lang="ko-KR" altLang="en-US" dirty="0" smtClean="0"/>
              <a:t>결재 라인을 지정합니다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신청서와 마찬가지로 </a:t>
            </a:r>
            <a:r>
              <a:rPr lang="en-US" altLang="ko-KR" dirty="0" smtClean="0"/>
              <a:t>‘</a:t>
            </a:r>
            <a:r>
              <a:rPr lang="ko-KR" altLang="en-US" b="1" dirty="0" smtClean="0"/>
              <a:t>본인</a:t>
            </a:r>
            <a:r>
              <a:rPr lang="en-US" altLang="ko-KR" b="1" dirty="0" smtClean="0"/>
              <a:t>-IP-SP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구조입니다</a:t>
            </a:r>
            <a:r>
              <a:rPr lang="en-US" altLang="ko-KR" dirty="0" smtClean="0"/>
              <a:t>.</a:t>
            </a:r>
          </a:p>
          <a:p>
            <a:r>
              <a:rPr lang="en-US" altLang="ko-KR" sz="1400" dirty="0" smtClean="0"/>
              <a:t>※ </a:t>
            </a:r>
            <a:r>
              <a:rPr lang="ko-KR" altLang="en-US" sz="1400" dirty="0" smtClean="0"/>
              <a:t>결재 라인을 잘못 지정했는데 최종 결재까지 나 버렸다면 서면으로 다시 결재를 받아야 합니다</a:t>
            </a:r>
            <a:r>
              <a:rPr lang="en-US" altLang="ko-KR" sz="1400" dirty="0" smtClean="0"/>
              <a:t>. HR </a:t>
            </a:r>
            <a:r>
              <a:rPr lang="ko-KR" altLang="en-US" sz="1400" dirty="0" smtClean="0"/>
              <a:t>담당자에게 문의해 주세요</a:t>
            </a:r>
            <a:r>
              <a:rPr lang="en-US" altLang="ko-KR" sz="1400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(2) </a:t>
            </a:r>
            <a:r>
              <a:rPr lang="ko-KR" altLang="en-US" dirty="0" smtClean="0"/>
              <a:t>참조 문서를 선택합니다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선택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버튼을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누르고 활동 전에 상신해서 결재가 완료된 신청서를 찾아 추가해 주세요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(3) </a:t>
            </a:r>
            <a:r>
              <a:rPr lang="ko-KR" altLang="en-US" dirty="0" smtClean="0"/>
              <a:t>상신합니다</a:t>
            </a:r>
            <a:r>
              <a:rPr lang="en-US" altLang="ko-KR" dirty="0" smtClean="0"/>
              <a:t>.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71" y="128588"/>
            <a:ext cx="3834691" cy="6611937"/>
          </a:xfrm>
        </p:spPr>
      </p:pic>
      <p:sp>
        <p:nvSpPr>
          <p:cNvPr id="6" name="직사각형 5"/>
          <p:cNvSpPr/>
          <p:nvPr/>
        </p:nvSpPr>
        <p:spPr>
          <a:xfrm>
            <a:off x="8894618" y="363682"/>
            <a:ext cx="1970744" cy="725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8834358" y="260415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1</a:t>
            </a:r>
            <a:endParaRPr lang="ko-KR" altLang="en-US" sz="1050" b="1" dirty="0"/>
          </a:p>
        </p:txBody>
      </p:sp>
      <p:sp>
        <p:nvSpPr>
          <p:cNvPr id="10" name="직사각형 9"/>
          <p:cNvSpPr/>
          <p:nvPr/>
        </p:nvSpPr>
        <p:spPr>
          <a:xfrm>
            <a:off x="10464800" y="5705892"/>
            <a:ext cx="400562" cy="415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0361533" y="5562086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 smtClean="0"/>
              <a:t>2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7577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결재 완료 기다리기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181528"/>
            <a:ext cx="6073085" cy="5558319"/>
          </a:xfrm>
        </p:spPr>
        <p:txBody>
          <a:bodyPr/>
          <a:lstStyle/>
          <a:p>
            <a:r>
              <a:rPr lang="ko-KR" altLang="en-US" dirty="0" smtClean="0"/>
              <a:t>이제 결재가 완료되기를 기다려 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보고서가 </a:t>
            </a:r>
            <a:r>
              <a:rPr lang="ko-KR" altLang="en-US" dirty="0" err="1" smtClean="0"/>
              <a:t>빠꾸당할지</a:t>
            </a:r>
            <a:r>
              <a:rPr lang="ko-KR" altLang="en-US" dirty="0" smtClean="0"/>
              <a:t> 아닐지를 기다리는 흥미진진한 시간입니다</a:t>
            </a:r>
            <a:r>
              <a:rPr lang="en-US" altLang="ko-KR" dirty="0" smtClean="0"/>
              <a:t>.</a:t>
            </a: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35" y="2763980"/>
            <a:ext cx="3116039" cy="3901281"/>
          </a:xfrm>
        </p:spPr>
      </p:pic>
      <p:sp>
        <p:nvSpPr>
          <p:cNvPr id="9" name="텍스트 개체 틀 4"/>
          <p:cNvSpPr txBox="1">
            <a:spLocks/>
          </p:cNvSpPr>
          <p:nvPr/>
        </p:nvSpPr>
        <p:spPr>
          <a:xfrm>
            <a:off x="7398326" y="2434960"/>
            <a:ext cx="1946763" cy="123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아마 될 거예요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r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언젠가는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4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42" y="128427"/>
            <a:ext cx="5875658" cy="960634"/>
          </a:xfrm>
        </p:spPr>
        <p:txBody>
          <a:bodyPr>
            <a:normAutofit/>
          </a:bodyPr>
          <a:lstStyle/>
          <a:p>
            <a:pPr algn="l"/>
            <a:r>
              <a:rPr lang="en-US" altLang="ko-KR" sz="2800" dirty="0" smtClean="0"/>
              <a:t>6. </a:t>
            </a:r>
            <a:r>
              <a:rPr lang="ko-KR" altLang="en-US" sz="2800" dirty="0" smtClean="0"/>
              <a:t>결재 완료 문서 출력본과 증빙 서류 준비하기</a:t>
            </a:r>
            <a:endParaRPr lang="ko-KR" altLang="en-US" sz="28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181528"/>
            <a:ext cx="6424998" cy="5558319"/>
          </a:xfrm>
        </p:spPr>
        <p:txBody>
          <a:bodyPr/>
          <a:lstStyle/>
          <a:p>
            <a:r>
              <a:rPr lang="ko-KR" altLang="en-US" dirty="0" smtClean="0"/>
              <a:t>결재가 무사히 완료되었다면 통장에 돈이 들어올까요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그렇지 않습니다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전자 결제 시스템을 도입한지 몇 년 째인지 </a:t>
            </a:r>
            <a:r>
              <a:rPr lang="ko-KR" altLang="en-US" dirty="0" err="1" smtClean="0"/>
              <a:t>모르겠는</a:t>
            </a:r>
            <a:r>
              <a:rPr lang="ko-KR" altLang="en-US" dirty="0" smtClean="0"/>
              <a:t> 비상교육은 여전히 영수증을 종이로 받고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a. </a:t>
            </a:r>
            <a:r>
              <a:rPr lang="ko-KR" altLang="en-US" dirty="0" smtClean="0"/>
              <a:t>결재가 완료된 문서</a:t>
            </a:r>
            <a:endParaRPr lang="en-US" altLang="ko-KR" dirty="0" smtClean="0"/>
          </a:p>
          <a:p>
            <a:r>
              <a:rPr lang="en-US" altLang="ko-KR" dirty="0" smtClean="0"/>
              <a:t>    b. </a:t>
            </a:r>
            <a:r>
              <a:rPr lang="ko-KR" altLang="en-US" dirty="0" smtClean="0"/>
              <a:t>비용 청구를 한 금액을 증명할 수 있는 영수증의 사본</a:t>
            </a:r>
            <a:endParaRPr lang="en-US" altLang="ko-KR" dirty="0" smtClean="0"/>
          </a:p>
          <a:p>
            <a:r>
              <a:rPr lang="en-US" altLang="ko-KR" dirty="0" smtClean="0"/>
              <a:t>    c. </a:t>
            </a:r>
            <a:r>
              <a:rPr lang="ko-KR" altLang="en-US" dirty="0" smtClean="0"/>
              <a:t>수강증이나 자격증의 사본</a:t>
            </a:r>
            <a:endParaRPr lang="en-US" altLang="ko-KR" dirty="0" smtClean="0"/>
          </a:p>
          <a:p>
            <a:r>
              <a:rPr lang="ko-KR" altLang="en-US" dirty="0" smtClean="0"/>
              <a:t>중 필요한 문서를 출력하고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각종 영수증의 경우 빈 종이 위에 붙여 주세요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모든 문서를 철해서 </a:t>
            </a:r>
            <a:r>
              <a:rPr lang="en-US" altLang="ko-KR" dirty="0" smtClean="0"/>
              <a:t>19</a:t>
            </a:r>
            <a:r>
              <a:rPr lang="ko-KR" altLang="en-US" dirty="0" smtClean="0"/>
              <a:t>층으로 여행을 떠나시면 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※ </a:t>
            </a:r>
            <a:r>
              <a:rPr lang="ko-KR" altLang="en-US" dirty="0" smtClean="0"/>
              <a:t>회사는 이면지 사용을 권장하고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이면지를 사용해 출력하지 않거나 영수증을 붙이면 잔소리를 들을 수 있습니다</a:t>
            </a:r>
            <a:r>
              <a:rPr lang="en-US" altLang="ko-KR" dirty="0" smtClean="0"/>
              <a:t>.</a:t>
            </a:r>
          </a:p>
        </p:txBody>
      </p:sp>
      <p:grpSp>
        <p:nvGrpSpPr>
          <p:cNvPr id="127" name="그룹 126"/>
          <p:cNvGrpSpPr/>
          <p:nvPr/>
        </p:nvGrpSpPr>
        <p:grpSpPr>
          <a:xfrm>
            <a:off x="7139235" y="459737"/>
            <a:ext cx="4653595" cy="2344562"/>
            <a:chOff x="7139235" y="581891"/>
            <a:chExt cx="4653595" cy="2344562"/>
          </a:xfrm>
        </p:grpSpPr>
        <p:sp>
          <p:nvSpPr>
            <p:cNvPr id="10" name="TextBox 9"/>
            <p:cNvSpPr txBox="1"/>
            <p:nvPr/>
          </p:nvSpPr>
          <p:spPr>
            <a:xfrm>
              <a:off x="8410507" y="581891"/>
              <a:ext cx="2165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좋은 서류철의 예</a:t>
              </a:r>
              <a:endParaRPr lang="ko-KR" altLang="en-US" sz="1600" dirty="0"/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10322123" y="1124318"/>
              <a:ext cx="1470707" cy="1802135"/>
              <a:chOff x="10319284" y="1012967"/>
              <a:chExt cx="1470707" cy="1802135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10319284" y="1012967"/>
                <a:ext cx="1470707" cy="180213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505010" y="1089061"/>
                <a:ext cx="1099254" cy="23822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ko-KR" altLang="en-US" sz="100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수강증</a:t>
                </a:r>
                <a:endParaRPr lang="ko-KR" altLang="en-US" sz="10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10505010" y="1419807"/>
                <a:ext cx="1092014" cy="363926"/>
              </a:xfrm>
              <a:prstGeom prst="rect">
                <a:avLst/>
              </a:prstGeom>
              <a:noFill/>
              <a:ln w="190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0505010" y="1823925"/>
                <a:ext cx="1092014" cy="363926"/>
              </a:xfrm>
              <a:prstGeom prst="rect">
                <a:avLst/>
              </a:prstGeom>
              <a:noFill/>
              <a:ln w="190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8730679" y="1124318"/>
              <a:ext cx="1470707" cy="1802135"/>
              <a:chOff x="8661914" y="1012967"/>
              <a:chExt cx="1470707" cy="1802135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8661914" y="1012967"/>
                <a:ext cx="1470707" cy="180213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9468153" y="2053070"/>
                <a:ext cx="460969" cy="64355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700" dirty="0" smtClean="0">
                    <a:solidFill>
                      <a:schemeClr val="tx1"/>
                    </a:solidFill>
                  </a:rPr>
                  <a:t>금액이 쓰인 티켓</a:t>
                </a:r>
                <a:endParaRPr lang="ko-KR" altLang="en-US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8772862" y="1137636"/>
                <a:ext cx="460969" cy="64355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100" smtClean="0">
                    <a:solidFill>
                      <a:schemeClr val="tx1"/>
                    </a:solidFill>
                  </a:rPr>
                  <a:t>영수증</a:t>
                </a:r>
                <a:endParaRPr lang="ko-KR" alt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9327162" y="1137636"/>
                <a:ext cx="696887" cy="7978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100" smtClean="0">
                    <a:solidFill>
                      <a:schemeClr val="tx1"/>
                    </a:solidFill>
                  </a:rPr>
                  <a:t>영수증</a:t>
                </a:r>
                <a:endParaRPr lang="ko-KR" altLang="en-US" sz="11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7139235" y="1117329"/>
              <a:ext cx="1470707" cy="1802135"/>
              <a:chOff x="7004544" y="1012967"/>
              <a:chExt cx="1470707" cy="1802135"/>
            </a:xfrm>
          </p:grpSpPr>
          <p:grpSp>
            <p:nvGrpSpPr>
              <p:cNvPr id="66" name="그룹 65"/>
              <p:cNvGrpSpPr/>
              <p:nvPr/>
            </p:nvGrpSpPr>
            <p:grpSpPr>
              <a:xfrm>
                <a:off x="7004544" y="1012967"/>
                <a:ext cx="1470707" cy="1802135"/>
                <a:chOff x="7926561" y="1012967"/>
                <a:chExt cx="1470707" cy="1802135"/>
              </a:xfrm>
            </p:grpSpPr>
            <p:sp>
              <p:nvSpPr>
                <p:cNvPr id="68" name="직사각형 67"/>
                <p:cNvSpPr/>
                <p:nvPr/>
              </p:nvSpPr>
              <p:spPr>
                <a:xfrm>
                  <a:off x="7926561" y="1012967"/>
                  <a:ext cx="1470707" cy="180213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69" name="직선 연결선 68"/>
                <p:cNvCxnSpPr/>
                <p:nvPr/>
              </p:nvCxnSpPr>
              <p:spPr>
                <a:xfrm>
                  <a:off x="8120634" y="2180208"/>
                  <a:ext cx="1082561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직선 연결선 69"/>
                <p:cNvCxnSpPr/>
                <p:nvPr/>
              </p:nvCxnSpPr>
              <p:spPr>
                <a:xfrm>
                  <a:off x="8120634" y="2314331"/>
                  <a:ext cx="1082561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직선 연결선 70"/>
                <p:cNvCxnSpPr/>
                <p:nvPr/>
              </p:nvCxnSpPr>
              <p:spPr>
                <a:xfrm>
                  <a:off x="8120634" y="2438873"/>
                  <a:ext cx="1082561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직선 연결선 71"/>
                <p:cNvCxnSpPr/>
                <p:nvPr/>
              </p:nvCxnSpPr>
              <p:spPr>
                <a:xfrm>
                  <a:off x="8120634" y="2553836"/>
                  <a:ext cx="1082561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직사각형 72"/>
                <p:cNvSpPr/>
                <p:nvPr/>
              </p:nvSpPr>
              <p:spPr>
                <a:xfrm>
                  <a:off x="8103941" y="1327285"/>
                  <a:ext cx="1092014" cy="363926"/>
                </a:xfrm>
                <a:prstGeom prst="rect">
                  <a:avLst/>
                </a:prstGeom>
                <a:noFill/>
                <a:ln w="19050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직사각형 73"/>
                <p:cNvSpPr/>
                <p:nvPr/>
              </p:nvSpPr>
              <p:spPr>
                <a:xfrm>
                  <a:off x="8103941" y="1720679"/>
                  <a:ext cx="1092014" cy="363926"/>
                </a:xfrm>
                <a:prstGeom prst="rect">
                  <a:avLst/>
                </a:prstGeom>
                <a:noFill/>
                <a:ln w="19050"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타원 74"/>
                <p:cNvSpPr/>
                <p:nvPr/>
              </p:nvSpPr>
              <p:spPr>
                <a:xfrm>
                  <a:off x="8725931" y="1459414"/>
                  <a:ext cx="106105" cy="10610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타원 75"/>
                <p:cNvSpPr/>
                <p:nvPr/>
              </p:nvSpPr>
              <p:spPr>
                <a:xfrm>
                  <a:off x="8895331" y="1459414"/>
                  <a:ext cx="106105" cy="10610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타원 76"/>
                <p:cNvSpPr/>
                <p:nvPr/>
              </p:nvSpPr>
              <p:spPr>
                <a:xfrm>
                  <a:off x="9068445" y="1459414"/>
                  <a:ext cx="106105" cy="10610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7181924" y="1089061"/>
                <a:ext cx="1099254" cy="23822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 fontScale="47500" lnSpcReduction="20000"/>
              </a:bodyPr>
              <a:lstStyle/>
              <a:p>
                <a:pPr algn="ctr"/>
                <a:r>
                  <a:rPr lang="ko-KR" altLang="en-US" sz="140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교육문화활동 결과 보고</a:t>
                </a:r>
                <a:endParaRPr lang="ko-KR" altLang="en-US" sz="1400" dirty="0" smtClean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126" name="그룹 125"/>
          <p:cNvGrpSpPr/>
          <p:nvPr/>
        </p:nvGrpSpPr>
        <p:grpSpPr>
          <a:xfrm>
            <a:off x="7139235" y="3638568"/>
            <a:ext cx="4680881" cy="2636383"/>
            <a:chOff x="7139235" y="3623339"/>
            <a:chExt cx="4680881" cy="2636383"/>
          </a:xfrm>
        </p:grpSpPr>
        <p:sp>
          <p:nvSpPr>
            <p:cNvPr id="33" name="TextBox 32"/>
            <p:cNvSpPr txBox="1"/>
            <p:nvPr/>
          </p:nvSpPr>
          <p:spPr>
            <a:xfrm>
              <a:off x="8410507" y="3623339"/>
              <a:ext cx="2165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/>
                <a:t>나쁜 서류철의 예</a:t>
              </a:r>
              <a:endParaRPr lang="ko-KR" altLang="en-US" sz="1600" dirty="0"/>
            </a:p>
          </p:txBody>
        </p:sp>
        <p:grpSp>
          <p:nvGrpSpPr>
            <p:cNvPr id="124" name="그룹 123"/>
            <p:cNvGrpSpPr/>
            <p:nvPr/>
          </p:nvGrpSpPr>
          <p:grpSpPr>
            <a:xfrm>
              <a:off x="7139236" y="4041020"/>
              <a:ext cx="4680880" cy="1811513"/>
              <a:chOff x="7139236" y="4041020"/>
              <a:chExt cx="4680880" cy="1811513"/>
            </a:xfrm>
          </p:grpSpPr>
          <p:sp>
            <p:nvSpPr>
              <p:cNvPr id="102" name="직사각형 101"/>
              <p:cNvSpPr/>
              <p:nvPr/>
            </p:nvSpPr>
            <p:spPr>
              <a:xfrm>
                <a:off x="8758085" y="4050398"/>
                <a:ext cx="1470707" cy="1802135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존재하지 않는 영수증과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수강증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7" name="그룹 116"/>
              <p:cNvGrpSpPr/>
              <p:nvPr/>
            </p:nvGrpSpPr>
            <p:grpSpPr>
              <a:xfrm>
                <a:off x="7139236" y="4043409"/>
                <a:ext cx="1470707" cy="1802135"/>
                <a:chOff x="6187371" y="4043409"/>
                <a:chExt cx="1470707" cy="1802135"/>
              </a:xfrm>
            </p:grpSpPr>
            <p:sp>
              <p:nvSpPr>
                <p:cNvPr id="106" name="직사각형 105"/>
                <p:cNvSpPr/>
                <p:nvPr/>
              </p:nvSpPr>
              <p:spPr>
                <a:xfrm>
                  <a:off x="6187371" y="4043409"/>
                  <a:ext cx="1470707" cy="180213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16" name="그룹 115"/>
                <p:cNvGrpSpPr/>
                <p:nvPr/>
              </p:nvGrpSpPr>
              <p:grpSpPr>
                <a:xfrm rot="5400000">
                  <a:off x="6511968" y="3970116"/>
                  <a:ext cx="897804" cy="1196340"/>
                  <a:chOff x="6364751" y="4119503"/>
                  <a:chExt cx="1099254" cy="1464775"/>
                </a:xfrm>
              </p:grpSpPr>
              <p:cxnSp>
                <p:nvCxnSpPr>
                  <p:cNvPr id="107" name="직선 연결선 106"/>
                  <p:cNvCxnSpPr/>
                  <p:nvPr/>
                </p:nvCxnSpPr>
                <p:spPr>
                  <a:xfrm>
                    <a:off x="6381444" y="5210650"/>
                    <a:ext cx="1082561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직선 연결선 107"/>
                  <p:cNvCxnSpPr/>
                  <p:nvPr/>
                </p:nvCxnSpPr>
                <p:spPr>
                  <a:xfrm>
                    <a:off x="6381444" y="5344773"/>
                    <a:ext cx="1082561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직선 연결선 108"/>
                  <p:cNvCxnSpPr/>
                  <p:nvPr/>
                </p:nvCxnSpPr>
                <p:spPr>
                  <a:xfrm>
                    <a:off x="6381444" y="5469315"/>
                    <a:ext cx="1082561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직선 연결선 109"/>
                  <p:cNvCxnSpPr/>
                  <p:nvPr/>
                </p:nvCxnSpPr>
                <p:spPr>
                  <a:xfrm>
                    <a:off x="6381444" y="5584278"/>
                    <a:ext cx="1082561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직사각형 110"/>
                  <p:cNvSpPr/>
                  <p:nvPr/>
                </p:nvSpPr>
                <p:spPr>
                  <a:xfrm>
                    <a:off x="6364751" y="4357727"/>
                    <a:ext cx="1092014" cy="363926"/>
                  </a:xfrm>
                  <a:prstGeom prst="rect">
                    <a:avLst/>
                  </a:prstGeom>
                  <a:noFill/>
                  <a:ln w="19050">
                    <a:solidFill>
                      <a:srgbClr val="40404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2" name="직사각형 111"/>
                  <p:cNvSpPr/>
                  <p:nvPr/>
                </p:nvSpPr>
                <p:spPr>
                  <a:xfrm>
                    <a:off x="6364751" y="4751121"/>
                    <a:ext cx="1092014" cy="363926"/>
                  </a:xfrm>
                  <a:prstGeom prst="rect">
                    <a:avLst/>
                  </a:prstGeom>
                  <a:noFill/>
                  <a:ln w="19050">
                    <a:solidFill>
                      <a:srgbClr val="40404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3" name="타원 112"/>
                  <p:cNvSpPr/>
                  <p:nvPr/>
                </p:nvSpPr>
                <p:spPr>
                  <a:xfrm>
                    <a:off x="6986741" y="4489856"/>
                    <a:ext cx="106105" cy="106105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4" name="타원 113"/>
                  <p:cNvSpPr/>
                  <p:nvPr/>
                </p:nvSpPr>
                <p:spPr>
                  <a:xfrm>
                    <a:off x="7156141" y="4489856"/>
                    <a:ext cx="106105" cy="106105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5" name="타원 114"/>
                  <p:cNvSpPr/>
                  <p:nvPr/>
                </p:nvSpPr>
                <p:spPr>
                  <a:xfrm>
                    <a:off x="7329255" y="4489856"/>
                    <a:ext cx="106105" cy="106105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364751" y="4119503"/>
                    <a:ext cx="1099254" cy="238224"/>
                  </a:xfrm>
                  <a:prstGeom prst="rect">
                    <a:avLst/>
                  </a:prstGeom>
                </p:spPr>
                <p:txBody>
                  <a:bodyPr vert="horz" wrap="square" lIns="91440" tIns="45720" rIns="91440" bIns="45720" rtlCol="0" anchor="ctr">
                    <a:normAutofit fontScale="32500" lnSpcReduction="20000"/>
                  </a:bodyPr>
                  <a:lstStyle/>
                  <a:p>
                    <a:pPr algn="ctr"/>
                    <a:r>
                      <a:rPr lang="ko-KR" altLang="en-US" sz="14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교육문화활동 결과 보고</a:t>
                    </a:r>
                  </a:p>
                </p:txBody>
              </p:sp>
            </p:grpSp>
          </p:grpSp>
          <p:grpSp>
            <p:nvGrpSpPr>
              <p:cNvPr id="118" name="그룹 117"/>
              <p:cNvGrpSpPr/>
              <p:nvPr/>
            </p:nvGrpSpPr>
            <p:grpSpPr>
              <a:xfrm>
                <a:off x="10349409" y="4041020"/>
                <a:ext cx="1470707" cy="1802135"/>
                <a:chOff x="8661914" y="1012967"/>
                <a:chExt cx="1470707" cy="1802135"/>
              </a:xfrm>
            </p:grpSpPr>
            <p:sp>
              <p:nvSpPr>
                <p:cNvPr id="119" name="직사각형 118"/>
                <p:cNvSpPr/>
                <p:nvPr/>
              </p:nvSpPr>
              <p:spPr>
                <a:xfrm>
                  <a:off x="8661914" y="1012967"/>
                  <a:ext cx="1470707" cy="180213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" name="직사각형 121"/>
                <p:cNvSpPr/>
                <p:nvPr/>
              </p:nvSpPr>
              <p:spPr>
                <a:xfrm>
                  <a:off x="8795638" y="1116190"/>
                  <a:ext cx="672516" cy="79784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ko-KR" altLang="en-US" sz="900" dirty="0" smtClean="0">
                      <a:solidFill>
                        <a:schemeClr val="tx1"/>
                      </a:solidFill>
                    </a:rPr>
                    <a:t>수상한 영수증</a:t>
                  </a:r>
                  <a:endParaRPr lang="ko-KR" alt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3" name="직사각형 122"/>
              <p:cNvSpPr/>
              <p:nvPr/>
            </p:nvSpPr>
            <p:spPr>
              <a:xfrm>
                <a:off x="10483133" y="5076460"/>
                <a:ext cx="804988" cy="378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ko-KR" altLang="en-US" sz="700" dirty="0" smtClean="0">
                    <a:solidFill>
                      <a:schemeClr val="tx1"/>
                    </a:solidFill>
                  </a:rPr>
                  <a:t>금액이 안 쓰인 티켓</a:t>
                </a:r>
                <a:endParaRPr lang="ko-KR" altLang="en-US" sz="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7139235" y="5999950"/>
              <a:ext cx="1470707" cy="259772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면 </a:t>
              </a:r>
              <a:r>
                <a:rPr lang="en-US" altLang="ko-KR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n</a:t>
              </a:r>
              <a:r>
                <a:rPr lang="ko-KR" altLang="en-US" sz="120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페이지 출력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0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42" y="128427"/>
            <a:ext cx="4009613" cy="73401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서류 제출하러 떠나기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19" y="231255"/>
            <a:ext cx="1283970" cy="2286000"/>
          </a:xfrm>
        </p:spPr>
      </p:pic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862446"/>
            <a:ext cx="4060700" cy="58774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1400" dirty="0" smtClean="0"/>
              <a:t>이제 여러분은 </a:t>
            </a:r>
            <a:r>
              <a:rPr lang="en-US" altLang="ko-KR" sz="1400" dirty="0" smtClean="0"/>
              <a:t>19</a:t>
            </a:r>
            <a:r>
              <a:rPr lang="ko-KR" altLang="en-US" sz="1400" dirty="0" smtClean="0"/>
              <a:t>층으로 여행을 떠나셔야 합니다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400" dirty="0" smtClean="0"/>
              <a:t>서류와 </a:t>
            </a:r>
            <a:r>
              <a:rPr lang="ko-KR" altLang="en-US" sz="1400" dirty="0" err="1" smtClean="0"/>
              <a:t>사원증을</a:t>
            </a:r>
            <a:r>
              <a:rPr lang="ko-KR" altLang="en-US" sz="1400" dirty="0" smtClean="0"/>
              <a:t> 챙겨 주세요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400" dirty="0" smtClean="0"/>
              <a:t>회사에서는 계단을 오르시길 추천합니다</a:t>
            </a:r>
            <a:r>
              <a:rPr lang="en-US" altLang="ko-KR" sz="1400" dirty="0" smtClean="0"/>
              <a:t>. 15</a:t>
            </a:r>
            <a:r>
              <a:rPr lang="ko-KR" altLang="en-US" sz="1400" dirty="0" smtClean="0"/>
              <a:t>층에서 </a:t>
            </a:r>
            <a:r>
              <a:rPr lang="en-US" altLang="ko-KR" sz="1400" dirty="0" smtClean="0"/>
              <a:t>19</a:t>
            </a:r>
            <a:r>
              <a:rPr lang="ko-KR" altLang="en-US" sz="1400" dirty="0" smtClean="0"/>
              <a:t>층까지 계단의 수는 </a:t>
            </a:r>
            <a:r>
              <a:rPr lang="en-US" altLang="ko-KR" sz="1400" dirty="0" smtClean="0"/>
              <a:t>88</a:t>
            </a:r>
            <a:r>
              <a:rPr lang="ko-KR" altLang="en-US" sz="1400" dirty="0" smtClean="0"/>
              <a:t>개이며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몇 </a:t>
            </a:r>
            <a:r>
              <a:rPr lang="en-US" altLang="ko-KR" sz="1400" dirty="0" smtClean="0"/>
              <a:t>Kcal </a:t>
            </a:r>
            <a:r>
              <a:rPr lang="ko-KR" altLang="en-US" sz="1400" dirty="0" smtClean="0"/>
              <a:t>정도 소모할 수 있고 탄소 배출량을 줄일 수 있으며 수명도 약간 늘겠으나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연골이 닳을 것이며 땀을 흘린 뒤 냉수를 마시며 탄소 배출을 하게 되며</a:t>
            </a:r>
            <a:r>
              <a:rPr lang="en-US" altLang="ko-KR" sz="1400" dirty="0"/>
              <a:t> </a:t>
            </a:r>
            <a:r>
              <a:rPr lang="ko-KR" altLang="en-US" sz="1400" dirty="0"/>
              <a:t>늘어난 수명보다 오랫동안 계단을 올라야 </a:t>
            </a:r>
            <a:r>
              <a:rPr lang="ko-KR" altLang="en-US" sz="1400" dirty="0" smtClean="0"/>
              <a:t>합니다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400" dirty="0" smtClean="0"/>
              <a:t>그냥 엘리베이터를 타신 뒤 </a:t>
            </a:r>
            <a:r>
              <a:rPr lang="en-US" altLang="ko-KR" sz="1400" dirty="0" smtClean="0"/>
              <a:t>19</a:t>
            </a:r>
            <a:r>
              <a:rPr lang="ko-KR" altLang="en-US" sz="1400" dirty="0" smtClean="0"/>
              <a:t>를 누르고 이동할 수도 있습니다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본능대로</a:t>
            </a:r>
            <a:r>
              <a:rPr lang="en-US" altLang="ko-KR" sz="1400" dirty="0" smtClean="0"/>
              <a:t> 1</a:t>
            </a:r>
            <a:r>
              <a:rPr lang="ko-KR" altLang="en-US" sz="1400" dirty="0" smtClean="0"/>
              <a:t>층으로 가지 않도록 조심해 주세요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sz="1400" dirty="0" smtClean="0"/>
          </a:p>
          <a:p>
            <a:pPr>
              <a:lnSpc>
                <a:spcPct val="100000"/>
              </a:lnSpc>
            </a:pPr>
            <a:r>
              <a:rPr lang="ko-KR" altLang="en-US" sz="1400" dirty="0" smtClean="0"/>
              <a:t>하여튼 </a:t>
            </a:r>
            <a:r>
              <a:rPr lang="en-US" altLang="ko-KR" sz="1400" dirty="0" smtClean="0"/>
              <a:t>19</a:t>
            </a:r>
            <a:r>
              <a:rPr lang="ko-KR" altLang="en-US" sz="1400" dirty="0" smtClean="0"/>
              <a:t>층으로 향한 뒤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유리문을 지나 좌회전</a:t>
            </a:r>
            <a:r>
              <a:rPr lang="en-US" altLang="ko-KR" sz="1400" dirty="0" smtClean="0"/>
              <a:t>-&gt;</a:t>
            </a:r>
            <a:r>
              <a:rPr lang="ko-KR" altLang="en-US" sz="1400" dirty="0" smtClean="0"/>
              <a:t>우회전</a:t>
            </a:r>
            <a:r>
              <a:rPr lang="en-US" altLang="ko-KR" sz="1400" dirty="0" smtClean="0"/>
              <a:t>-&gt;</a:t>
            </a:r>
            <a:r>
              <a:rPr lang="ko-KR" altLang="en-US" sz="1400" dirty="0" smtClean="0"/>
              <a:t>우회전해 주세요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400" dirty="0" smtClean="0"/>
              <a:t>캐비닛 위에 자리잡은 서류함들이 보이실 겁니다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400" dirty="0" smtClean="0"/>
              <a:t>서류함 중 </a:t>
            </a:r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교육문화활동비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동호회비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출장비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핸드폰비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문화활동비 외 기타</a:t>
            </a:r>
            <a:r>
              <a:rPr lang="en-US" altLang="ko-KR" sz="1400" b="1" dirty="0" smtClean="0"/>
              <a:t>)’</a:t>
            </a:r>
            <a:r>
              <a:rPr lang="ko-KR" altLang="en-US" sz="1400" dirty="0" smtClean="0"/>
              <a:t>라고 적힌 함에 서류철을 올려 주세요</a:t>
            </a:r>
            <a:r>
              <a:rPr lang="en-US" altLang="ko-KR" sz="1400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sz="1400" dirty="0" smtClean="0"/>
          </a:p>
          <a:p>
            <a:pPr>
              <a:lnSpc>
                <a:spcPct val="100000"/>
              </a:lnSpc>
            </a:pPr>
            <a:r>
              <a:rPr lang="ko-KR" altLang="en-US" sz="1800" b="1" dirty="0" smtClean="0"/>
              <a:t>드디어 교육문화활동 보고가 완료되었습니다</a:t>
            </a:r>
            <a:r>
              <a:rPr lang="en-US" altLang="ko-KR" sz="1800" b="1" dirty="0" smtClean="0"/>
              <a:t>!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21" y="231255"/>
            <a:ext cx="1283970" cy="2286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6" y="231255"/>
            <a:ext cx="1283970" cy="2286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35" y="231255"/>
            <a:ext cx="1283970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54019" y="2517256"/>
            <a:ext cx="1283970" cy="543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어둠의 통로</a:t>
            </a:r>
            <a:endParaRPr lang="en-US" altLang="ko-KR" sz="12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계단 진입로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90235" y="2517256"/>
            <a:ext cx="1283970" cy="543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빛의 출구</a:t>
            </a:r>
            <a:endParaRPr lang="en-US" altLang="ko-KR" sz="12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(19</a:t>
            </a:r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층 복도 방향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4521" y="2517256"/>
            <a:ext cx="1283970" cy="543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ko-KR" altLang="en-US" sz="12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계단 시작 지점</a:t>
            </a:r>
            <a:endParaRPr lang="ko-KR" altLang="en-US" sz="12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8146" y="2517256"/>
            <a:ext cx="1283970" cy="543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마지막 계단</a:t>
            </a: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5894145" y="1374255"/>
            <a:ext cx="4808668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10353" y="1396892"/>
            <a:ext cx="946673" cy="3392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88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계단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5709326" y="5184836"/>
            <a:ext cx="2406804" cy="1355833"/>
            <a:chOff x="16647443" y="7493000"/>
            <a:chExt cx="7620000" cy="429260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7443" y="7493000"/>
              <a:ext cx="7620000" cy="4292600"/>
            </a:xfrm>
            <a:prstGeom prst="rect">
              <a:avLst/>
            </a:prstGeom>
          </p:spPr>
        </p:pic>
        <p:sp>
          <p:nvSpPr>
            <p:cNvPr id="28" name="직사각형 27"/>
            <p:cNvSpPr/>
            <p:nvPr/>
          </p:nvSpPr>
          <p:spPr>
            <a:xfrm>
              <a:off x="18376490" y="8141110"/>
              <a:ext cx="3008671" cy="20997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b="1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4572475" y="3545810"/>
            <a:ext cx="2406804" cy="1355833"/>
            <a:chOff x="-7780658" y="7493000"/>
            <a:chExt cx="7620000" cy="429260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80658" y="7493000"/>
              <a:ext cx="7620000" cy="4292600"/>
            </a:xfrm>
            <a:prstGeom prst="rect">
              <a:avLst/>
            </a:prstGeom>
          </p:spPr>
        </p:pic>
        <p:sp>
          <p:nvSpPr>
            <p:cNvPr id="25" name="오른쪽 화살표 24"/>
            <p:cNvSpPr/>
            <p:nvPr/>
          </p:nvSpPr>
          <p:spPr>
            <a:xfrm rot="10800000">
              <a:off x="-6902245" y="9261987"/>
              <a:ext cx="1976284" cy="978907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6435984" y="9293116"/>
              <a:ext cx="1646595" cy="9276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r>
                <a:rPr lang="ko-KR" altLang="en-US" sz="9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좌회전</a:t>
              </a: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175710" y="3545810"/>
            <a:ext cx="2406804" cy="1355833"/>
            <a:chOff x="423769" y="7493000"/>
            <a:chExt cx="7620000" cy="42926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69" y="7493000"/>
              <a:ext cx="7620000" cy="4292600"/>
            </a:xfrm>
            <a:prstGeom prst="rect">
              <a:avLst/>
            </a:prstGeom>
          </p:spPr>
        </p:pic>
        <p:sp>
          <p:nvSpPr>
            <p:cNvPr id="26" name="오른쪽 화살표 25"/>
            <p:cNvSpPr/>
            <p:nvPr/>
          </p:nvSpPr>
          <p:spPr>
            <a:xfrm rot="19126133">
              <a:off x="1357719" y="10309588"/>
              <a:ext cx="1976284" cy="978907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b="1"/>
            </a:p>
          </p:txBody>
        </p:sp>
        <p:sp>
          <p:nvSpPr>
            <p:cNvPr id="30" name="TextBox 29"/>
            <p:cNvSpPr txBox="1"/>
            <p:nvPr/>
          </p:nvSpPr>
          <p:spPr>
            <a:xfrm rot="19070745">
              <a:off x="1469475" y="10355703"/>
              <a:ext cx="1646595" cy="9276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r>
                <a:rPr lang="ko-KR" altLang="en-US" sz="9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우회전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9746904" y="3545809"/>
            <a:ext cx="2406804" cy="1355833"/>
            <a:chOff x="8535606" y="7493000"/>
            <a:chExt cx="7620000" cy="429260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606" y="7493000"/>
              <a:ext cx="7620000" cy="4292600"/>
            </a:xfrm>
            <a:prstGeom prst="rect">
              <a:avLst/>
            </a:prstGeom>
          </p:spPr>
        </p:pic>
        <p:sp>
          <p:nvSpPr>
            <p:cNvPr id="27" name="오른쪽 화살표 26"/>
            <p:cNvSpPr/>
            <p:nvPr/>
          </p:nvSpPr>
          <p:spPr>
            <a:xfrm rot="19126133">
              <a:off x="10131770" y="9473710"/>
              <a:ext cx="2910243" cy="978907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b="1"/>
            </a:p>
          </p:txBody>
        </p:sp>
        <p:sp>
          <p:nvSpPr>
            <p:cNvPr id="31" name="TextBox 30"/>
            <p:cNvSpPr txBox="1"/>
            <p:nvPr/>
          </p:nvSpPr>
          <p:spPr>
            <a:xfrm rot="19070745">
              <a:off x="10665096" y="9594506"/>
              <a:ext cx="1646595" cy="927613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/>
              <a:r>
                <a:rPr lang="ko-KR" altLang="en-US" sz="9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우회전</a:t>
              </a:r>
            </a:p>
          </p:txBody>
        </p:sp>
      </p:grpSp>
      <p:sp>
        <p:nvSpPr>
          <p:cNvPr id="37" name="모서리가 둥근 사각형 설명선 36"/>
          <p:cNvSpPr/>
          <p:nvPr/>
        </p:nvSpPr>
        <p:spPr>
          <a:xfrm>
            <a:off x="8375012" y="5184836"/>
            <a:ext cx="2546477" cy="1555012"/>
          </a:xfrm>
          <a:prstGeom prst="wedgeRoundRectCallout">
            <a:avLst>
              <a:gd name="adj1" fmla="val -104030"/>
              <a:gd name="adj2" fmla="val -27173"/>
              <a:gd name="adj3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8" name="그림 37" descr="화면 캡처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3" r="9607" b="40684"/>
          <a:stretch/>
        </p:blipFill>
        <p:spPr>
          <a:xfrm>
            <a:off x="8410653" y="5187798"/>
            <a:ext cx="2491172" cy="153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0" name="꺾인 연결선 39"/>
          <p:cNvCxnSpPr>
            <a:stCxn id="15" idx="2"/>
            <a:endCxn id="10" idx="0"/>
          </p:cNvCxnSpPr>
          <p:nvPr/>
        </p:nvCxnSpPr>
        <p:spPr>
          <a:xfrm rot="5400000">
            <a:off x="8261735" y="575325"/>
            <a:ext cx="484628" cy="5456343"/>
          </a:xfrm>
          <a:prstGeom prst="bentConnector3">
            <a:avLst>
              <a:gd name="adj1" fmla="val 26414"/>
            </a:avLst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6845300" y="4264214"/>
            <a:ext cx="464190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>
            <a:off x="9420589" y="4264214"/>
            <a:ext cx="464190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>
            <a:off x="5337433" y="5845364"/>
            <a:ext cx="464190" cy="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림 4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21" y="426774"/>
            <a:ext cx="946110" cy="90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1524000" y="672978"/>
            <a:ext cx="9144000" cy="1087437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매우 </a:t>
            </a:r>
            <a:r>
              <a:rPr lang="ko-KR" altLang="en-US" sz="4000" dirty="0" err="1" smtClean="0">
                <a:solidFill>
                  <a:schemeClr val="bg1"/>
                </a:solidFill>
              </a:rPr>
              <a:t>감사드리는</a:t>
            </a:r>
            <a:r>
              <a:rPr lang="ko-KR" altLang="en-US" sz="4000" dirty="0" smtClean="0">
                <a:solidFill>
                  <a:schemeClr val="bg1"/>
                </a:solidFill>
              </a:rPr>
              <a:t> 분들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1524000" y="2332891"/>
            <a:ext cx="9144000" cy="3423139"/>
          </a:xfrm>
        </p:spPr>
        <p:txBody>
          <a:bodyPr anchor="ctr">
            <a:normAutofit/>
          </a:bodyPr>
          <a:lstStyle/>
          <a:p>
            <a:pPr algn="l"/>
            <a:r>
              <a:rPr lang="ko-KR" altLang="en-US" sz="1800" dirty="0" err="1">
                <a:solidFill>
                  <a:schemeClr val="bg1"/>
                </a:solidFill>
              </a:rPr>
              <a:t>캡쳐를</a:t>
            </a:r>
            <a:r>
              <a:rPr lang="ko-KR" altLang="en-US" sz="1800" dirty="0">
                <a:solidFill>
                  <a:schemeClr val="bg1"/>
                </a:solidFill>
              </a:rPr>
              <a:t> 찾아 사무실을 헤매는 작성자를 가여워하시어 </a:t>
            </a:r>
            <a:r>
              <a:rPr lang="ko-KR" altLang="en-US" sz="1800" dirty="0" err="1">
                <a:solidFill>
                  <a:schemeClr val="bg1"/>
                </a:solidFill>
              </a:rPr>
              <a:t>캡쳐를</a:t>
            </a:r>
            <a:r>
              <a:rPr lang="ko-KR" altLang="en-US" sz="1800" dirty="0">
                <a:solidFill>
                  <a:schemeClr val="bg1"/>
                </a:solidFill>
              </a:rPr>
              <a:t> 제공해 주신 </a:t>
            </a:r>
            <a:r>
              <a:rPr lang="ko-KR" altLang="en-US" sz="1800" dirty="0" err="1">
                <a:solidFill>
                  <a:schemeClr val="bg1"/>
                </a:solidFill>
              </a:rPr>
              <a:t>홍ㅅㅇ</a:t>
            </a:r>
            <a:r>
              <a:rPr lang="ko-KR" altLang="en-US" sz="1800" dirty="0">
                <a:solidFill>
                  <a:schemeClr val="bg1"/>
                </a:solidFill>
              </a:rPr>
              <a:t> </a:t>
            </a:r>
            <a:r>
              <a:rPr lang="en-US" altLang="ko-KR" sz="1800" dirty="0">
                <a:solidFill>
                  <a:schemeClr val="bg1"/>
                </a:solidFill>
              </a:rPr>
              <a:t>CP</a:t>
            </a:r>
            <a:r>
              <a:rPr lang="ko-KR" altLang="en-US" sz="1800" dirty="0">
                <a:solidFill>
                  <a:schemeClr val="bg1"/>
                </a:solidFill>
              </a:rPr>
              <a:t>님</a:t>
            </a:r>
            <a:endParaRPr lang="en-US" altLang="ko-KR" sz="1800" dirty="0" smtClean="0">
              <a:solidFill>
                <a:schemeClr val="bg1"/>
              </a:solidFill>
            </a:endParaRPr>
          </a:p>
          <a:p>
            <a:pPr algn="l"/>
            <a:endParaRPr lang="en-US" altLang="ko-KR" sz="1800" dirty="0" smtClean="0">
              <a:solidFill>
                <a:schemeClr val="bg1"/>
              </a:solidFill>
            </a:endParaRPr>
          </a:p>
          <a:p>
            <a:pPr algn="l"/>
            <a:r>
              <a:rPr lang="en-US" altLang="ko-KR" sz="1800" dirty="0" smtClean="0">
                <a:solidFill>
                  <a:schemeClr val="bg1"/>
                </a:solidFill>
              </a:rPr>
              <a:t>SCP </a:t>
            </a:r>
            <a:r>
              <a:rPr lang="ko-KR" altLang="en-US" sz="1800" dirty="0" smtClean="0">
                <a:solidFill>
                  <a:schemeClr val="bg1"/>
                </a:solidFill>
              </a:rPr>
              <a:t>기획자이자 개발자이자 창설자이자 관리자이신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이ㅁㅎ</a:t>
            </a: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ko-KR" sz="1800" dirty="0" smtClean="0">
                <a:solidFill>
                  <a:schemeClr val="bg1"/>
                </a:solidFill>
              </a:rPr>
              <a:t>CP</a:t>
            </a:r>
            <a:r>
              <a:rPr lang="ko-KR" altLang="en-US" sz="1800" dirty="0" smtClean="0">
                <a:solidFill>
                  <a:schemeClr val="bg1"/>
                </a:solidFill>
              </a:rPr>
              <a:t>님</a:t>
            </a:r>
            <a:endParaRPr lang="en-US" altLang="ko-KR" sz="1800" dirty="0" smtClean="0">
              <a:solidFill>
                <a:schemeClr val="bg1"/>
              </a:solidFill>
            </a:endParaRPr>
          </a:p>
          <a:p>
            <a:pPr algn="l"/>
            <a:endParaRPr lang="en-US" altLang="ko-KR" sz="1800" dirty="0" smtClean="0">
              <a:solidFill>
                <a:schemeClr val="bg1"/>
              </a:solidFill>
            </a:endParaRPr>
          </a:p>
          <a:p>
            <a:pPr algn="l"/>
            <a:r>
              <a:rPr lang="en-US" altLang="ko-KR" sz="1800" dirty="0" smtClean="0">
                <a:solidFill>
                  <a:schemeClr val="bg1"/>
                </a:solidFill>
              </a:rPr>
              <a:t>3</a:t>
            </a:r>
            <a:r>
              <a:rPr lang="ko-KR" altLang="en-US" sz="1800" dirty="0" smtClean="0">
                <a:solidFill>
                  <a:schemeClr val="bg1"/>
                </a:solidFill>
              </a:rPr>
              <a:t>줄 요약을 요구해 주신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이ㅁㅇ</a:t>
            </a: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en-US" altLang="ko-KR" sz="1800" dirty="0" smtClean="0">
                <a:solidFill>
                  <a:schemeClr val="bg1"/>
                </a:solidFill>
              </a:rPr>
              <a:t>CP</a:t>
            </a:r>
            <a:r>
              <a:rPr lang="ko-KR" altLang="en-US" sz="1800" dirty="0" smtClean="0">
                <a:solidFill>
                  <a:schemeClr val="bg1"/>
                </a:solidFill>
              </a:rPr>
              <a:t>님</a:t>
            </a:r>
            <a:r>
              <a:rPr lang="en-US" altLang="ko-KR" sz="700" dirty="0" smtClean="0">
                <a:solidFill>
                  <a:schemeClr val="bg1"/>
                </a:solidFill>
              </a:rPr>
              <a:t>(3</a:t>
            </a:r>
            <a:r>
              <a:rPr lang="ko-KR" altLang="en-US" sz="700" dirty="0" smtClean="0">
                <a:solidFill>
                  <a:schemeClr val="bg1"/>
                </a:solidFill>
              </a:rPr>
              <a:t>줄 요약 버전은 언젠가는 나옵니다</a:t>
            </a:r>
            <a:r>
              <a:rPr lang="en-US" altLang="ko-KR" sz="700" dirty="0" smtClean="0">
                <a:solidFill>
                  <a:schemeClr val="bg1"/>
                </a:solidFill>
              </a:rPr>
              <a:t>! </a:t>
            </a:r>
            <a:r>
              <a:rPr lang="ko-KR" altLang="en-US" sz="700" dirty="0" smtClean="0">
                <a:solidFill>
                  <a:schemeClr val="bg1"/>
                </a:solidFill>
              </a:rPr>
              <a:t>아마도</a:t>
            </a:r>
            <a:r>
              <a:rPr lang="en-US" altLang="ko-KR" sz="700" dirty="0" smtClean="0">
                <a:solidFill>
                  <a:schemeClr val="bg1"/>
                </a:solidFill>
              </a:rPr>
              <a:t>?)</a:t>
            </a:r>
            <a:endParaRPr lang="en-US" altLang="ko-KR" sz="700" dirty="0">
              <a:solidFill>
                <a:schemeClr val="bg1"/>
              </a:solidFill>
            </a:endParaRPr>
          </a:p>
          <a:p>
            <a:pPr algn="l"/>
            <a:endParaRPr lang="en-US" altLang="ko-KR" sz="1800" dirty="0" smtClean="0">
              <a:solidFill>
                <a:schemeClr val="bg1"/>
              </a:solidFill>
            </a:endParaRPr>
          </a:p>
          <a:p>
            <a:pPr algn="l"/>
            <a:r>
              <a:rPr lang="ko-KR" altLang="en-US" sz="1800" dirty="0" smtClean="0">
                <a:solidFill>
                  <a:schemeClr val="bg1"/>
                </a:solidFill>
              </a:rPr>
              <a:t>겁나 복잡한 시스템을 만든 대한민국 교육 문화를 선도하는 비상교육</a:t>
            </a:r>
          </a:p>
        </p:txBody>
      </p:sp>
    </p:spTree>
    <p:extLst>
      <p:ext uri="{BB962C8B-B14F-4D97-AF65-F5344CB8AC3E}">
        <p14:creationId xmlns:p14="http://schemas.microsoft.com/office/powerpoint/2010/main" val="359461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r="14358"/>
          <a:stretch/>
        </p:blipFill>
        <p:spPr>
          <a:xfrm>
            <a:off x="4994787" y="1752958"/>
            <a:ext cx="7197213" cy="511487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87214" y="1205613"/>
            <a:ext cx="3169457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400" dirty="0" smtClean="0"/>
              <a:t>Jim Henson</a:t>
            </a:r>
          </a:p>
          <a:p>
            <a:pPr algn="ctr"/>
            <a:r>
              <a:rPr lang="en-US" altLang="ko-KR" sz="3200" dirty="0" smtClean="0"/>
              <a:t>1936-1990</a:t>
            </a:r>
          </a:p>
          <a:p>
            <a:pPr algn="ctr"/>
            <a:endParaRPr lang="en-US" altLang="ko-KR" sz="4400" dirty="0"/>
          </a:p>
          <a:p>
            <a:pPr algn="ctr"/>
            <a:r>
              <a:rPr lang="en-US" altLang="ko-KR" sz="3600" dirty="0" smtClean="0">
                <a:solidFill>
                  <a:srgbClr val="92D050"/>
                </a:solidFill>
              </a:rPr>
              <a:t>R.I.P</a:t>
            </a:r>
            <a:r>
              <a:rPr lang="en-US" altLang="ko-KR" sz="36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872" y="128427"/>
            <a:ext cx="7759591" cy="355175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뭘 해야 하는가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1400" dirty="0" smtClean="0"/>
              <a:t>목표가 분명하다면 고민이 적겠으나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특별한 목표가 없을 경우 사내 교육문화 보고 게시판을 참고하셔도 좋습니다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비교적 회사 근거리에서 들을 수 있는 강좌나 </a:t>
            </a:r>
            <a:r>
              <a:rPr lang="en-US" altLang="ko-KR" sz="1400" dirty="0" smtClean="0"/>
              <a:t>15</a:t>
            </a:r>
            <a:r>
              <a:rPr lang="ko-KR" altLang="en-US" sz="1400" dirty="0" smtClean="0"/>
              <a:t>만 원 대의 강좌를 많이 찾을 수 있어요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en-US" altLang="ko-KR" sz="1400" b="1" dirty="0" smtClean="0"/>
              <a:t>&gt; </a:t>
            </a:r>
            <a:r>
              <a:rPr lang="ko-KR" altLang="en-US" sz="1400" b="1" dirty="0" smtClean="0"/>
              <a:t>사내 교육문화 보고 게시판 참고 방법</a:t>
            </a:r>
            <a:endParaRPr lang="en-US" altLang="ko-KR" sz="1400" b="1" dirty="0" smtClean="0"/>
          </a:p>
          <a:p>
            <a:pPr marL="342900" indent="-342900">
              <a:buAutoNum type="arabicParenBoth"/>
            </a:pPr>
            <a:r>
              <a:rPr lang="ko-KR" altLang="en-US" sz="1400" dirty="0" smtClean="0"/>
              <a:t>그룹웨어 사이트로 이동합니다</a:t>
            </a:r>
            <a:r>
              <a:rPr lang="en-US" altLang="ko-KR" sz="1400" dirty="0" smtClean="0"/>
              <a:t>.</a:t>
            </a:r>
          </a:p>
          <a:p>
            <a:pPr marL="342900" indent="-342900">
              <a:buAutoNum type="arabicParenBoth"/>
            </a:pPr>
            <a:r>
              <a:rPr lang="ko-KR" altLang="en-US" sz="1400" dirty="0" smtClean="0"/>
              <a:t>메인 우측의 탭 중 </a:t>
            </a:r>
            <a:r>
              <a:rPr lang="en-US" altLang="ko-KR" sz="1400" dirty="0" smtClean="0"/>
              <a:t>‘</a:t>
            </a:r>
            <a:r>
              <a:rPr lang="ko-KR" altLang="en-US" sz="1400" dirty="0" smtClean="0"/>
              <a:t>교육문화 결과</a:t>
            </a:r>
            <a:r>
              <a:rPr lang="en-US" altLang="ko-KR" sz="1400" dirty="0" smtClean="0"/>
              <a:t>’ </a:t>
            </a:r>
            <a:r>
              <a:rPr lang="ko-KR" altLang="en-US" sz="1400" dirty="0" smtClean="0"/>
              <a:t>라는 글씨를 클릭합니다</a:t>
            </a:r>
            <a:r>
              <a:rPr lang="en-US" altLang="ko-KR" sz="1400" dirty="0" smtClean="0"/>
              <a:t>.</a:t>
            </a:r>
          </a:p>
          <a:p>
            <a:pPr marL="342900" indent="-342900">
              <a:buAutoNum type="arabicParenBoth"/>
            </a:pPr>
            <a:r>
              <a:rPr lang="en-US" altLang="ko-KR" sz="1400" dirty="0" smtClean="0"/>
              <a:t>‘</a:t>
            </a:r>
            <a:r>
              <a:rPr lang="ko-KR" altLang="en-US" sz="1400" dirty="0" smtClean="0"/>
              <a:t>교육문화 결과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의 색이 바뀌면 우측의 </a:t>
            </a:r>
            <a:r>
              <a:rPr lang="en-US" altLang="ko-KR" sz="1400" dirty="0" smtClean="0"/>
              <a:t>more</a:t>
            </a:r>
            <a:r>
              <a:rPr lang="ko-KR" altLang="en-US" sz="1400" dirty="0" smtClean="0"/>
              <a:t>를 클릭합니다</a:t>
            </a:r>
            <a:r>
              <a:rPr lang="en-US" altLang="ko-KR" sz="1400" dirty="0" smtClean="0"/>
              <a:t>.</a:t>
            </a:r>
          </a:p>
          <a:p>
            <a:pPr marL="342900" indent="-342900">
              <a:buAutoNum type="arabicParenBoth"/>
            </a:pPr>
            <a:r>
              <a:rPr lang="ko-KR" altLang="en-US" sz="1400" dirty="0" smtClean="0"/>
              <a:t>교육문화활동 결과 보고 게시판의 좌측 상단에 있는 </a:t>
            </a:r>
            <a:r>
              <a:rPr lang="ko-KR" altLang="en-US" sz="1400" dirty="0" err="1" smtClean="0"/>
              <a:t>검색창에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검색어를</a:t>
            </a:r>
            <a:r>
              <a:rPr lang="ko-KR" altLang="en-US" sz="1400" dirty="0" smtClean="0"/>
              <a:t> 입력합니다</a:t>
            </a:r>
            <a:r>
              <a:rPr lang="en-US" altLang="ko-KR" sz="1400" dirty="0" smtClean="0"/>
              <a:t>.</a:t>
            </a:r>
          </a:p>
          <a:p>
            <a:pPr marL="342900" indent="-342900">
              <a:buAutoNum type="arabicParenBoth"/>
            </a:pPr>
            <a:r>
              <a:rPr lang="ko-KR" altLang="en-US" sz="1400" dirty="0" smtClean="0"/>
              <a:t>각 글의 제목을 클릭하면 최종 보고 결재 문서가 나옵니다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 - </a:t>
            </a:r>
            <a:r>
              <a:rPr lang="ko-KR" altLang="en-US" sz="1400" dirty="0" smtClean="0"/>
              <a:t>결재 문서의 </a:t>
            </a:r>
            <a:r>
              <a:rPr lang="en-US" altLang="ko-KR" sz="1400" dirty="0" smtClean="0"/>
              <a:t>‘</a:t>
            </a:r>
            <a:r>
              <a:rPr lang="ko-KR" altLang="en-US" sz="1400" dirty="0" smtClean="0"/>
              <a:t>첨부파일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을 클릭하면 각 사원이 올린 보고서도 확인할 수 있습니다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8782756" y="1687150"/>
            <a:ext cx="530577" cy="2493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0882489" y="1687149"/>
            <a:ext cx="338666" cy="2493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45" y="3960686"/>
            <a:ext cx="6027277" cy="27527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직사각형 14"/>
          <p:cNvSpPr/>
          <p:nvPr/>
        </p:nvSpPr>
        <p:spPr>
          <a:xfrm>
            <a:off x="5024545" y="4052711"/>
            <a:ext cx="924699" cy="2709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9426222" y="1687149"/>
            <a:ext cx="136595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8644213" y="1510114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2</a:t>
            </a:r>
            <a:endParaRPr lang="ko-KR" altLang="en-US" sz="1400" b="1" dirty="0"/>
          </a:p>
        </p:txBody>
      </p:sp>
      <p:sp>
        <p:nvSpPr>
          <p:cNvPr id="24" name="타원 23"/>
          <p:cNvSpPr/>
          <p:nvPr/>
        </p:nvSpPr>
        <p:spPr>
          <a:xfrm>
            <a:off x="10729913" y="1510114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3</a:t>
            </a:r>
            <a:endParaRPr lang="ko-KR" altLang="en-US" sz="1400" b="1" dirty="0"/>
          </a:p>
        </p:txBody>
      </p:sp>
      <p:sp>
        <p:nvSpPr>
          <p:cNvPr id="27" name="타원 26"/>
          <p:cNvSpPr/>
          <p:nvPr/>
        </p:nvSpPr>
        <p:spPr>
          <a:xfrm>
            <a:off x="4896275" y="3921688"/>
            <a:ext cx="206534" cy="206534"/>
          </a:xfrm>
          <a:prstGeom prst="ellipse">
            <a:avLst/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/>
              <a:t>4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553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242" y="1017320"/>
            <a:ext cx="11891994" cy="4852555"/>
          </a:xfrm>
        </p:spPr>
        <p:txBody>
          <a:bodyPr/>
          <a:lstStyle/>
          <a:p>
            <a:r>
              <a:rPr lang="en-US" altLang="ko-KR" b="1" dirty="0" smtClean="0"/>
              <a:t>1. </a:t>
            </a:r>
            <a:r>
              <a:rPr lang="ko-KR" altLang="en-US" b="1" dirty="0" smtClean="0"/>
              <a:t>비용을 지원받을 수 있는 활동인가</a:t>
            </a:r>
            <a:r>
              <a:rPr lang="en-US" altLang="ko-KR" b="1" dirty="0" smtClean="0"/>
              <a:t>?</a:t>
            </a:r>
          </a:p>
          <a:p>
            <a:r>
              <a:rPr lang="en-US" altLang="ko-KR" dirty="0" smtClean="0"/>
              <a:t>   a. 2</a:t>
            </a:r>
            <a:r>
              <a:rPr lang="ko-KR" altLang="en-US" dirty="0" smtClean="0"/>
              <a:t>만 원 미만을 지출하는 활동인가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 b. </a:t>
            </a:r>
            <a:r>
              <a:rPr lang="ko-KR" altLang="en-US" dirty="0" smtClean="0"/>
              <a:t>회사에서 싫어할만한 활동인가</a:t>
            </a:r>
            <a:r>
              <a:rPr lang="en-US" altLang="ko-KR" dirty="0" smtClean="0"/>
              <a:t>?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 (</a:t>
            </a:r>
            <a:r>
              <a:rPr lang="ko-KR" altLang="en-US" sz="1400" dirty="0" smtClean="0"/>
              <a:t>예</a:t>
            </a:r>
            <a:r>
              <a:rPr lang="en-US" altLang="ko-KR" sz="1400" dirty="0" smtClean="0"/>
              <a:t>: “</a:t>
            </a:r>
            <a:r>
              <a:rPr lang="ko-KR" altLang="en-US" sz="1400" dirty="0" err="1" smtClean="0"/>
              <a:t>초급자도</a:t>
            </a:r>
            <a:r>
              <a:rPr lang="ko-KR" altLang="en-US" sz="1400" dirty="0" smtClean="0"/>
              <a:t> 쉽게 할 수 있는 수제 폭탄 만들기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와 같은 반사회적 활동</a:t>
            </a:r>
            <a:r>
              <a:rPr lang="en-US" altLang="ko-KR" sz="1400" dirty="0" smtClean="0"/>
              <a:t>)</a:t>
            </a:r>
          </a:p>
          <a:p>
            <a:r>
              <a:rPr lang="en-US" altLang="ko-KR" dirty="0" smtClean="0"/>
              <a:t>   c. </a:t>
            </a:r>
            <a:r>
              <a:rPr lang="ko-KR" altLang="en-US" dirty="0" smtClean="0"/>
              <a:t>남이 하는 활동인가</a:t>
            </a:r>
            <a:r>
              <a:rPr lang="en-US" altLang="ko-KR" dirty="0" smtClean="0"/>
              <a:t>?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 (</a:t>
            </a:r>
            <a:r>
              <a:rPr lang="ko-KR" altLang="en-US" sz="1400" dirty="0" smtClean="0"/>
              <a:t>예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우리아이 두뇌 발달 교실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또봇</a:t>
            </a:r>
            <a:r>
              <a:rPr lang="ko-KR" altLang="en-US" sz="1400" dirty="0" smtClean="0"/>
              <a:t> 월드 투어 어린이 요금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불효자는 웁니다 디너쇼 </a:t>
            </a:r>
            <a:r>
              <a:rPr lang="ko-KR" altLang="en-US" sz="1400" dirty="0" err="1" smtClean="0"/>
              <a:t>실버</a:t>
            </a:r>
            <a:r>
              <a:rPr lang="ko-KR" altLang="en-US" sz="1400" dirty="0" smtClean="0"/>
              <a:t> 할인과 같은 활동 주체가 본인이 아닌 것으로 의심되는 활동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r>
              <a:rPr lang="en-US" altLang="ko-KR" dirty="0" smtClean="0"/>
              <a:t>   d. </a:t>
            </a:r>
            <a:r>
              <a:rPr lang="ko-KR" altLang="en-US" dirty="0" smtClean="0"/>
              <a:t>영수증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수강증 등의 증빙 서류를 받을 수 없는 활동인가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넷 중 하나라도 </a:t>
            </a:r>
            <a:r>
              <a:rPr lang="en-US" altLang="ko-KR" dirty="0" smtClean="0"/>
              <a:t>YES </a:t>
            </a:r>
            <a:r>
              <a:rPr lang="ko-KR" altLang="en-US" dirty="0" smtClean="0"/>
              <a:t>라는 답이 나오면 지원이 안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다른 사람과 함께 한 활동의 경우</a:t>
            </a:r>
            <a:r>
              <a:rPr lang="en-US" altLang="ko-KR" dirty="0" smtClean="0"/>
              <a:t>, 1</a:t>
            </a:r>
            <a:r>
              <a:rPr lang="ko-KR" altLang="en-US" dirty="0" smtClean="0"/>
              <a:t>인 금액만 지원됩니다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b="1" dirty="0" smtClean="0"/>
              <a:t>2. </a:t>
            </a:r>
            <a:r>
              <a:rPr lang="ko-KR" altLang="en-US" b="1" dirty="0" smtClean="0"/>
              <a:t>얼마의 비용을 지원받을 수 있는 활동인가</a:t>
            </a:r>
            <a:r>
              <a:rPr lang="en-US" altLang="ko-KR" b="1" dirty="0" smtClean="0"/>
              <a:t>?</a:t>
            </a:r>
          </a:p>
          <a:p>
            <a:r>
              <a:rPr lang="ko-KR" altLang="en-US" dirty="0" smtClean="0"/>
              <a:t>교육 활동인지 문화 활동인지에 따라 지원받을 수 있는 금액이 다릅니다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배우는 게 있어도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달에 </a:t>
            </a:r>
            <a:r>
              <a:rPr lang="en-US" altLang="ko-KR" dirty="0" smtClean="0"/>
              <a:t>4</a:t>
            </a:r>
            <a:r>
              <a:rPr lang="ko-KR" altLang="en-US" dirty="0" smtClean="0"/>
              <a:t>번 이상 수업을 듣지 않으면 교육 활동으로 인정되지 않으므로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일단 내가 하는 활동이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어떤 활동으로 인정받을 수 있는지 확인합시다</a:t>
            </a:r>
            <a:r>
              <a:rPr lang="en-US" altLang="ko-KR" dirty="0" smtClean="0"/>
              <a:t>.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242" y="128427"/>
            <a:ext cx="11891994" cy="53659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활동을 정할 때 고려하는 것이 통장에 이로운 점들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8316" y="4083627"/>
            <a:ext cx="2713684" cy="2774373"/>
          </a:xfrm>
          <a:prstGeom prst="rect">
            <a:avLst/>
          </a:prstGeom>
        </p:spPr>
      </p:pic>
      <p:sp>
        <p:nvSpPr>
          <p:cNvPr id="6" name="텍스트 개체 틀 4"/>
          <p:cNvSpPr txBox="1">
            <a:spLocks/>
          </p:cNvSpPr>
          <p:nvPr/>
        </p:nvSpPr>
        <p:spPr>
          <a:xfrm>
            <a:off x="8983578" y="3443598"/>
            <a:ext cx="2165867" cy="128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잠깐 퀴즈</a:t>
            </a:r>
            <a:r>
              <a:rPr lang="en-US" altLang="ko-KR" sz="1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  <a:p>
            <a:pPr algn="l">
              <a:lnSpc>
                <a:spcPct val="110000"/>
              </a:lnSpc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달에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강으로 진행하는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은행 강도 실무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얼마를 지원받을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 있을까요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96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0" y="2209799"/>
            <a:ext cx="12192000" cy="13001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교육문화활동 신청서 결재하기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9118600" y="3602038"/>
            <a:ext cx="1549400" cy="1655762"/>
          </a:xfrm>
        </p:spPr>
        <p:txBody>
          <a:bodyPr/>
          <a:lstStyle/>
          <a:p>
            <a:r>
              <a:rPr lang="ko-KR" altLang="en-US" dirty="0" smtClean="0"/>
              <a:t>팁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459" y="3736941"/>
            <a:ext cx="2668732" cy="3121059"/>
          </a:xfrm>
          <a:prstGeom prst="rect">
            <a:avLst/>
          </a:prstGeom>
        </p:spPr>
      </p:pic>
      <p:sp>
        <p:nvSpPr>
          <p:cNvPr id="20" name="텍스트 개체 틀 4"/>
          <p:cNvSpPr txBox="1">
            <a:spLocks/>
          </p:cNvSpPr>
          <p:nvPr/>
        </p:nvSpPr>
        <p:spPr>
          <a:xfrm>
            <a:off x="2388555" y="4162938"/>
            <a:ext cx="2070581" cy="48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뭐가 이리 복잡해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???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모서리가 둥근 직사각형 20">
            <a:hlinkClick r:id="rId3" action="ppaction://hlinksldjump"/>
          </p:cNvPr>
          <p:cNvSpPr/>
          <p:nvPr/>
        </p:nvSpPr>
        <p:spPr>
          <a:xfrm>
            <a:off x="10668000" y="131883"/>
            <a:ext cx="1808740" cy="515815"/>
          </a:xfrm>
          <a:prstGeom prst="roundRect">
            <a:avLst/>
          </a:prstGeom>
          <a:solidFill>
            <a:srgbClr val="D4DD1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부제목 4">
            <a:hlinkClick r:id="rId3" action="ppaction://hlinksldjump"/>
          </p:cNvPr>
          <p:cNvSpPr txBox="1">
            <a:spLocks/>
          </p:cNvSpPr>
          <p:nvPr/>
        </p:nvSpPr>
        <p:spPr>
          <a:xfrm>
            <a:off x="10703169" y="245114"/>
            <a:ext cx="1711569" cy="310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600" b="1" dirty="0" smtClean="0"/>
              <a:t>목차로 돌아가기</a:t>
            </a:r>
            <a:endParaRPr lang="ko-KR" altLang="en-US" sz="16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1940662" y="946180"/>
            <a:ext cx="508195" cy="5911820"/>
            <a:chOff x="11940662" y="946180"/>
            <a:chExt cx="508195" cy="5911820"/>
          </a:xfrm>
        </p:grpSpPr>
        <p:cxnSp>
          <p:nvCxnSpPr>
            <p:cNvPr id="24" name="직선 연결선 23"/>
            <p:cNvCxnSpPr/>
            <p:nvPr/>
          </p:nvCxnSpPr>
          <p:spPr>
            <a:xfrm>
              <a:off x="12194769" y="1048629"/>
              <a:ext cx="0" cy="5809371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타원 24"/>
            <p:cNvSpPr/>
            <p:nvPr/>
          </p:nvSpPr>
          <p:spPr>
            <a:xfrm>
              <a:off x="11940662" y="2638831"/>
              <a:ext cx="508195" cy="508195"/>
            </a:xfrm>
            <a:prstGeom prst="ellipse">
              <a:avLst/>
            </a:prstGeom>
            <a:solidFill>
              <a:srgbClr val="D4DD10"/>
            </a:solidFill>
            <a:ln w="1143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11971982" y="6438904"/>
              <a:ext cx="417340" cy="4173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11984682" y="946180"/>
              <a:ext cx="417340" cy="4173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11984682" y="4589916"/>
              <a:ext cx="417340" cy="4173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텍스트 개체 틀 4"/>
          <p:cNvSpPr txBox="1">
            <a:spLocks/>
          </p:cNvSpPr>
          <p:nvPr/>
        </p:nvSpPr>
        <p:spPr>
          <a:xfrm>
            <a:off x="2854715" y="4593533"/>
            <a:ext cx="2921103" cy="48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버튼은 왜 클릭이 안돼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????????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34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비상교육 그룹웨어로 이동하기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5558" y="90488"/>
            <a:ext cx="2976534" cy="6611937"/>
          </a:xfrm>
          <a:prstGeom prst="rect">
            <a:avLst/>
          </a:prstGeom>
        </p:spPr>
      </p:pic>
      <p:sp>
        <p:nvSpPr>
          <p:cNvPr id="9" name="텍스트 개체 틀 8"/>
          <p:cNvSpPr>
            <a:spLocks noGrp="1"/>
          </p:cNvSpPr>
          <p:nvPr>
            <p:ph type="body" sz="half" idx="2"/>
          </p:nvPr>
        </p:nvSpPr>
        <p:spPr>
          <a:xfrm>
            <a:off x="182242" y="1181529"/>
            <a:ext cx="3932237" cy="1099556"/>
          </a:xfrm>
        </p:spPr>
        <p:txBody>
          <a:bodyPr/>
          <a:lstStyle/>
          <a:p>
            <a:r>
              <a:rPr lang="en-US" altLang="ko-KR" dirty="0" smtClean="0"/>
              <a:t>※</a:t>
            </a:r>
            <a:r>
              <a:rPr lang="ko-KR" altLang="en-US" dirty="0" smtClean="0"/>
              <a:t> 팁</a:t>
            </a:r>
            <a:r>
              <a:rPr lang="en-US" altLang="ko-KR" dirty="0" smtClean="0"/>
              <a:t>: </a:t>
            </a:r>
            <a:r>
              <a:rPr lang="ko-KR" altLang="en-US" dirty="0" smtClean="0"/>
              <a:t>메신저의 아이콘을 이용해 쉽고 빠르게 그룹웨어로 이동할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182101" y="787051"/>
            <a:ext cx="482600" cy="4916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176" y="90488"/>
            <a:ext cx="3110052" cy="664935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130800" y="501256"/>
            <a:ext cx="635001" cy="6223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8620" b="54576"/>
          <a:stretch/>
        </p:blipFill>
        <p:spPr>
          <a:xfrm>
            <a:off x="0" y="4993683"/>
            <a:ext cx="2285971" cy="1874147"/>
          </a:xfrm>
          <a:prstGeom prst="rect">
            <a:avLst/>
          </a:prstGeom>
        </p:spPr>
      </p:pic>
      <p:sp>
        <p:nvSpPr>
          <p:cNvPr id="10" name="텍스트 개체 틀 4"/>
          <p:cNvSpPr txBox="1">
            <a:spLocks/>
          </p:cNvSpPr>
          <p:nvPr/>
        </p:nvSpPr>
        <p:spPr>
          <a:xfrm>
            <a:off x="1735434" y="4490606"/>
            <a:ext cx="2495717" cy="48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뭐 이런 걸 설명하나 싶으시죠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2079494" y="4993683"/>
            <a:ext cx="2495717" cy="489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문서가 얼마나 길어질지에 대한 암시랍니다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3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교육역량시스템으로 이동하기</a:t>
            </a:r>
            <a:endParaRPr lang="ko-KR" altLang="en-US" dirty="0"/>
          </a:p>
        </p:txBody>
      </p:sp>
      <p:pic>
        <p:nvPicPr>
          <p:cNvPr id="4" name="내용 개체 틀 3" descr="화면 캡처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88" y="1462088"/>
            <a:ext cx="7889875" cy="3944937"/>
          </a:xfrm>
        </p:spPr>
      </p:pic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182242" y="1181529"/>
            <a:ext cx="3932237" cy="952072"/>
          </a:xfrm>
        </p:spPr>
        <p:txBody>
          <a:bodyPr/>
          <a:lstStyle/>
          <a:p>
            <a:r>
              <a:rPr lang="ko-KR" altLang="en-US" dirty="0" smtClean="0"/>
              <a:t>그룹웨어 하단에 쭉 자리잡고 있는 </a:t>
            </a:r>
            <a:r>
              <a:rPr lang="en-US" altLang="ko-KR" dirty="0" smtClean="0"/>
              <a:t>LINK </a:t>
            </a:r>
            <a:r>
              <a:rPr lang="ko-KR" altLang="en-US" dirty="0" smtClean="0"/>
              <a:t>중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교육역량시스템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눌러 이동합니다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788602" y="4751244"/>
            <a:ext cx="602673" cy="325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4"/>
          <p:cNvSpPr txBox="1">
            <a:spLocks/>
          </p:cNvSpPr>
          <p:nvPr/>
        </p:nvSpPr>
        <p:spPr>
          <a:xfrm>
            <a:off x="1247021" y="4525401"/>
            <a:ext cx="2788251" cy="77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ju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just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얼마나 찾기 쉬운 위치인가요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  <a:p>
            <a:pPr algn="l"/>
            <a:r>
              <a:rPr lang="ko-KR" altLang="en-US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라고 그룹웨어를 만든 사람이 말했습니다</a:t>
            </a:r>
            <a:r>
              <a:rPr lang="en-US" altLang="ko-KR" sz="12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73"/>
            <a:ext cx="1596848" cy="18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교육 신청 창으로 이동하기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2588" y="1468263"/>
            <a:ext cx="7889875" cy="3932586"/>
          </a:xfrm>
          <a:prstGeom prst="rect">
            <a:avLst/>
          </a:prstGeom>
        </p:spPr>
      </p:pic>
      <p:sp>
        <p:nvSpPr>
          <p:cNvPr id="8" name="텍스트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교육</a:t>
            </a:r>
            <a:r>
              <a:rPr lang="en-US" altLang="ko-KR" dirty="0" smtClean="0"/>
              <a:t>/</a:t>
            </a:r>
            <a:r>
              <a:rPr lang="ko-KR" altLang="en-US" dirty="0" smtClean="0"/>
              <a:t>역량 관리 시스템 상단의 탭 중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교육신청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탭을 눌러 페이지를 이동합니다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※ </a:t>
            </a:r>
            <a:r>
              <a:rPr lang="ko-KR" altLang="en-US" dirty="0" smtClean="0"/>
              <a:t>주의 사항</a:t>
            </a:r>
            <a:endParaRPr lang="en-US" altLang="ko-KR" dirty="0" smtClean="0"/>
          </a:p>
          <a:p>
            <a:r>
              <a:rPr lang="ko-KR" altLang="en-US" dirty="0" smtClean="0"/>
              <a:t>별표로 표시한 부분에 잔여 금액이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원일 경우 교육문화활동을 신청할 수 없습니다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9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 이전에 교육문화활동 비용</a:t>
            </a:r>
            <a:r>
              <a:rPr lang="en-US" altLang="ko-KR" dirty="0" smtClean="0"/>
              <a:t>(80</a:t>
            </a:r>
            <a:r>
              <a:rPr lang="ko-KR" altLang="en-US" dirty="0" smtClean="0"/>
              <a:t>만 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모두 소진했고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보고 결재까지 완료한 경우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일에 교육비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만 원을 추가로 지원받을 수 있습니다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419850" y="1468263"/>
            <a:ext cx="619125" cy="4272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719253" y="3657600"/>
            <a:ext cx="469991" cy="2119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포인트가 5개인 별 10"/>
          <p:cNvSpPr/>
          <p:nvPr/>
        </p:nvSpPr>
        <p:spPr>
          <a:xfrm>
            <a:off x="8550785" y="3479390"/>
            <a:ext cx="283177" cy="283177"/>
          </a:xfrm>
          <a:prstGeom prst="star5">
            <a:avLst>
              <a:gd name="adj" fmla="val 25183"/>
              <a:gd name="hf" fmla="val 105146"/>
              <a:gd name="vf" fmla="val 110557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3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 algn="l">
          <a:defRPr sz="1400" dirty="0" smtClean="0"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2839</Words>
  <Application>Microsoft Office PowerPoint</Application>
  <PresentationFormat>와이드스크린</PresentationFormat>
  <Paragraphs>411</Paragraphs>
  <Slides>35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0" baseType="lpstr">
      <vt:lpstr>KoPub돋움체 Light</vt:lpstr>
      <vt:lpstr>나눔고딕</vt:lpstr>
      <vt:lpstr>맑은 고딕</vt:lpstr>
      <vt:lpstr>Arial</vt:lpstr>
      <vt:lpstr>Office 테마</vt:lpstr>
      <vt:lpstr>교육문화활동 A to Z</vt:lpstr>
      <vt:lpstr>교육문화활동의 일 주기</vt:lpstr>
      <vt:lpstr>1. 할 활동 정하기</vt:lpstr>
      <vt:lpstr>뭘 해야 하는가?</vt:lpstr>
      <vt:lpstr>활동을 정할 때 고려하는 것이 통장에 이로운 점들</vt:lpstr>
      <vt:lpstr>2. 교육문화활동 신청서 결재하기</vt:lpstr>
      <vt:lpstr>1. 비상교육 그룹웨어로 이동하기</vt:lpstr>
      <vt:lpstr>2. 교육역량시스템으로 이동하기</vt:lpstr>
      <vt:lpstr>3. 교육 신청 창으로 이동하기</vt:lpstr>
      <vt:lpstr>4. 교육 신청서 작성창으로 이동하기</vt:lpstr>
      <vt:lpstr>5. 교육문화활동 신청서 작성하기</vt:lpstr>
      <vt:lpstr>5. 교육문화활동 신청서 작성하기</vt:lpstr>
      <vt:lpstr>달력을 눌러도 반응이 없어요!!</vt:lpstr>
      <vt:lpstr>1. 호환성 보기 설정 변경하기</vt:lpstr>
      <vt:lpstr>▶ 인터넷 옵션 열기</vt:lpstr>
      <vt:lpstr>2. 신뢰할 수 있는 사이트 등록하기</vt:lpstr>
      <vt:lpstr>3. 보안 수준 변경하기 </vt:lpstr>
      <vt:lpstr>4. 설치된 Active X 수동 삭제하고 재설치하기</vt:lpstr>
      <vt:lpstr>전 모두 해도 안 되는데요?</vt:lpstr>
      <vt:lpstr>5. 교육문화활동 신청서 작성하기</vt:lpstr>
      <vt:lpstr>5. 교육문화활동 신청서 작성하기</vt:lpstr>
      <vt:lpstr>6. 신청서 결재 올리기</vt:lpstr>
      <vt:lpstr>3. 교육문화활동 하기</vt:lpstr>
      <vt:lpstr>어떻게 하는가?</vt:lpstr>
      <vt:lpstr>강사가 수강증 양식이 없다는데요?</vt:lpstr>
      <vt:lpstr>4. 교육문화활동 보고하기</vt:lpstr>
      <vt:lpstr>1. 보고서 쓰기</vt:lpstr>
      <vt:lpstr>2. 결과 보고 창으로 이동하기</vt:lpstr>
      <vt:lpstr>3. 결과 보고하기</vt:lpstr>
      <vt:lpstr>4. 보고서 결재 올리기</vt:lpstr>
      <vt:lpstr>5. 결재 완료 기다리기</vt:lpstr>
      <vt:lpstr>6. 결재 완료 문서 출력본과 증빙 서류 준비하기</vt:lpstr>
      <vt:lpstr>7. 서류 제출하러 떠나기</vt:lpstr>
      <vt:lpstr>매우 감사드리는 분들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최자운</dc:creator>
  <cp:lastModifiedBy>최자운</cp:lastModifiedBy>
  <cp:revision>175</cp:revision>
  <dcterms:created xsi:type="dcterms:W3CDTF">2017-04-03T02:39:36Z</dcterms:created>
  <dcterms:modified xsi:type="dcterms:W3CDTF">2017-05-19T00:05:14Z</dcterms:modified>
</cp:coreProperties>
</file>